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81" r:id="rId4"/>
    <p:sldId id="282" r:id="rId5"/>
    <p:sldId id="284" r:id="rId6"/>
    <p:sldId id="283" r:id="rId7"/>
    <p:sldId id="258" r:id="rId8"/>
    <p:sldId id="259" r:id="rId9"/>
    <p:sldId id="260" r:id="rId10"/>
    <p:sldId id="286" r:id="rId11"/>
    <p:sldId id="262" r:id="rId12"/>
    <p:sldId id="287" r:id="rId13"/>
    <p:sldId id="289" r:id="rId14"/>
    <p:sldId id="265" r:id="rId15"/>
    <p:sldId id="290" r:id="rId16"/>
    <p:sldId id="267" r:id="rId17"/>
    <p:sldId id="291" r:id="rId18"/>
    <p:sldId id="292" r:id="rId19"/>
    <p:sldId id="272" r:id="rId20"/>
    <p:sldId id="274" r:id="rId21"/>
    <p:sldId id="298" r:id="rId22"/>
    <p:sldId id="293" r:id="rId23"/>
    <p:sldId id="295" r:id="rId24"/>
    <p:sldId id="277" r:id="rId25"/>
    <p:sldId id="297" r:id="rId26"/>
    <p:sldId id="294" r:id="rId27"/>
    <p:sldId id="276" r:id="rId28"/>
    <p:sldId id="299" r:id="rId29"/>
    <p:sldId id="280" r:id="rId30"/>
    <p:sldId id="30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4"/>
    <p:restoredTop sz="95733"/>
  </p:normalViewPr>
  <p:slideViewPr>
    <p:cSldViewPr snapToGrid="0">
      <p:cViewPr varScale="1">
        <p:scale>
          <a:sx n="93" d="100"/>
          <a:sy n="93" d="100"/>
        </p:scale>
        <p:origin x="23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F81AE-456C-D34C-9358-6ABBED92107B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D68A8-812E-784E-B586-83D165722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2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D68A8-812E-784E-B586-83D1657227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11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D68A8-812E-784E-B586-83D1657227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30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Guruswami gets better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D68A8-812E-784E-B586-83D1657227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69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#SAT-ORACLE could solve it exactly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D68A8-812E-784E-B586-83D1657227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92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D68A8-812E-784E-B586-83D1657227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6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D68A8-812E-784E-B586-83D1657227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57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D68A8-812E-784E-B586-83D1657227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46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D68A8-812E-784E-B586-83D1657227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25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D68A8-812E-784E-B586-83D1657227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2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seems hard to solve these problems because </a:t>
            </a:r>
            <a:r>
              <a:rPr lang="en-US" dirty="0" err="1"/>
              <a:t>lowerbounds</a:t>
            </a:r>
            <a:r>
              <a:rPr lang="en-US" dirty="0"/>
              <a:t> we believe to be true, but don’t have the toolkit to solve yet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D68A8-812E-784E-B586-83D1657227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36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D68A8-812E-784E-B586-83D1657227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64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Fix &gt;=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D68A8-812E-784E-B586-83D1657227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57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Convert to Row-Rigid Notation (Delete all Global Rigidity)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D68A8-812E-784E-B586-83D1657227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99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D68A8-812E-784E-B586-83D1657227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53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A48F-7738-CF92-8728-BE2845987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7B0E1-5F94-3955-2356-4EEFE144A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CF547-9780-0EF8-C233-51C1B780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8BFB-6D99-314B-A9AC-3B2B534A2F2E}" type="datetime1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E5710-1153-6CA4-1446-191AA30E8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D501-2C79-08F1-B4D7-AEC9732A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7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49B43-BE68-3AD7-4EB6-37390DCAD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9EC48-D810-D08D-8BF9-B405AF217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699F2-1E60-24FF-FB10-CD866B151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D223-B7EB-B147-8A9D-638518B5A850}" type="datetime1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4E693-C10B-BDF6-3543-6533297B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EDC3F-4FDB-2D6F-6984-FF489ACD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81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F25EB-6335-B639-7C17-883CE042BD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13F004-A2DD-9517-E2ED-77EAEC19E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63767-5165-5A84-ED32-B0068C2AE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C71C9-C500-4143-B20A-E403418AD522}" type="datetime1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1331F-07F2-A598-4DDC-63804A82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DBB4F-9D29-CB3C-028E-5570DAFB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92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2F4C1-3A73-416D-4C50-52CFDA0A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AAD03-B25D-21AE-503F-966AD0BA0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804BB-4E89-0C5C-834F-5FD066EF3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0A83-4B8D-ED4E-8EE9-B438D9EEA360}" type="datetime1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5A747-648F-8786-146D-60AC8FD5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76C30-8664-61D9-A73E-6A82F85B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84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4CA6-C674-51B1-31AA-D7BE88043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5E65C-E231-B825-68AB-15417975A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88482-2554-1608-08B9-DEE445C5F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B476-EA6E-1E4A-89B8-21339F73569D}" type="datetime1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DE918-06CA-6280-BB41-60E1F11E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49265-4C90-C0EB-D9B9-1D1E1077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71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7A5D-DF98-8DBE-C1C3-73F50F948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B2B23-3FF1-6CA5-82D0-7EB11088F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96F3B-3DB7-BB01-8817-40B8D7CAB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A6D97F-DCA8-AF19-5600-1A8FA3B76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F10B-5851-CD45-833F-BBB337F64214}" type="datetime1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86AFA-D946-2B78-A8C5-6CB966B51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6759E-6B1B-0221-1126-BD6D65F0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9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4FDCE-7778-4A04-959C-0C897F364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1C151-0182-8588-7E2E-A35873111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1D070-93B5-8A76-42A1-F9B83495F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B18739-574E-1101-043D-9F7B055D0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F91720-8AD4-4017-DEF8-DAE59FCD0A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2BA58B-FB41-DF59-2B2D-8400F931A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24FB-A38B-3D4D-B3AE-4CEF91C64414}" type="datetime1">
              <a:rPr lang="en-US" smtClean="0"/>
              <a:t>3/8/23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708208-BB1E-0715-6CC6-945648CE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959026-5CC1-422C-7B30-E4B8ECE1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8D0FF-097C-9BA5-4585-0862D757A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B2554-9852-246A-91DA-38E3CE5D9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DD5F-758F-D04E-A835-1A6269DB3DA2}" type="datetime1">
              <a:rPr lang="en-US" smtClean="0"/>
              <a:t>3/8/23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74A33-BBD0-36BF-AF88-EDC2F1E3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0C6CB1-DC0D-4B2C-0F9D-881C5D4C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60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9BCE86-8FC6-0E94-1618-B88A0808D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FE41-ED82-0648-9E39-15359A8D50CE}" type="datetime1">
              <a:rPr lang="en-US" smtClean="0"/>
              <a:t>3/8/23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6AF0E-C4F1-B529-8FF5-6441FAAAE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D9FAC-8457-B208-60D4-430F4301B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9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68B9-12FC-6639-1F4D-2704F9AC3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8027-6831-5894-44B2-90E084E03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35DD9-88CE-F9F7-4DD3-97C1D871D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9E2A5-EE83-490E-5D75-B1810344A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22DBF-5D62-EA45-96F9-F3EC6788EE7F}" type="datetime1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1DAD8-48E6-C90C-F746-A169C3A04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00C26-153B-B521-A7F3-2382513A9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59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3587-161E-2B87-0FAF-D9DCFF3AC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BA40B1-A718-3E27-EDB5-828C9F426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508A4-FCDA-8129-D8F1-E1C217C5B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04DFB-7C59-9871-1FB1-7B9F0902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6BAF4-5742-1644-8AEA-8F9774C72DEC}" type="datetime1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B9A57-88D1-C598-2FE0-C5A0E0458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121DA-D9E4-6808-E216-6EFE8930F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91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1A4AEA-6BFB-D988-952E-65950945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CB8EB-5E5B-9760-2AC4-5E3AA39E5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0E3B2-0A16-FBB7-3CBF-1796321E3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6F506-85B4-7A4B-AA5C-A6927094F8CB}" type="datetime1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1AD2A-6C90-B9D9-58A2-66E8D3E00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31EB1-AC25-C9E6-B8AD-03485AACB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8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9.png"/><Relationship Id="rId4" Type="http://schemas.openxmlformats.org/officeDocument/2006/relationships/image" Target="../media/image49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image" Target="../media/image7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5" Type="http://schemas.openxmlformats.org/officeDocument/2006/relationships/image" Target="../media/image86.png"/><Relationship Id="rId10" Type="http://schemas.openxmlformats.org/officeDocument/2006/relationships/image" Target="../media/image67.png"/><Relationship Id="rId4" Type="http://schemas.openxmlformats.org/officeDocument/2006/relationships/image" Target="../media/image76.png"/><Relationship Id="rId9" Type="http://schemas.openxmlformats.org/officeDocument/2006/relationships/image" Target="../media/image66.png"/><Relationship Id="rId1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8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109.png"/><Relationship Id="rId7" Type="http://schemas.openxmlformats.org/officeDocument/2006/relationships/image" Target="../media/image67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110.png"/><Relationship Id="rId4" Type="http://schemas.openxmlformats.org/officeDocument/2006/relationships/image" Target="../media/image10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1.png"/><Relationship Id="rId7" Type="http://schemas.openxmlformats.org/officeDocument/2006/relationships/image" Target="../media/image1110.png"/><Relationship Id="rId12" Type="http://schemas.openxmlformats.org/officeDocument/2006/relationships/image" Target="../media/image12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112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18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BEA96E-CB4A-5477-13B3-FBC949F6BCD9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1122363"/>
                <a:ext cx="9144000" cy="1511109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Range Avoidance </a:t>
                </a:r>
                <a:r>
                  <a:rPr lang="en-US" dirty="0"/>
                  <a:t>for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Constant Depth Circuits</a:t>
                </a:r>
                <a:r>
                  <a:rPr lang="en-US" dirty="0"/>
                  <a:t>: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-Avoid)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BEA96E-CB4A-5477-13B3-FBC949F6BC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1122363"/>
                <a:ext cx="9144000" cy="1511109"/>
              </a:xfrm>
              <a:blipFill>
                <a:blip r:embed="rId3"/>
                <a:stretch>
                  <a:fillRect t="-20833" r="-1248" b="-2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2FC0088-0D87-29DA-033F-5FB06D4D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63386"/>
            <a:ext cx="1319213" cy="207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C947EE3-BEA3-082D-86E3-68E7C1D0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706" y="3843967"/>
            <a:ext cx="1619997" cy="207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B8CE3BE-2167-9FEE-9D66-34F581CBE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96" y="3863386"/>
            <a:ext cx="1619996" cy="195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F39CF8-26B4-48ED-0084-8700395626A1}"/>
              </a:ext>
            </a:extLst>
          </p:cNvPr>
          <p:cNvSpPr txBox="1"/>
          <p:nvPr/>
        </p:nvSpPr>
        <p:spPr>
          <a:xfrm>
            <a:off x="8976728" y="6037475"/>
            <a:ext cx="1788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Sidhant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Saraogi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DC88A-C5F0-D83C-7A05-BC2DA8DB1A62}"/>
              </a:ext>
            </a:extLst>
          </p:cNvPr>
          <p:cNvSpPr txBox="1"/>
          <p:nvPr/>
        </p:nvSpPr>
        <p:spPr>
          <a:xfrm>
            <a:off x="1350908" y="6107185"/>
            <a:ext cx="2053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Sasha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Golovnev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102BF-71E6-DD7B-086A-50F467BC1636}"/>
              </a:ext>
            </a:extLst>
          </p:cNvPr>
          <p:cNvSpPr txBox="1"/>
          <p:nvPr/>
        </p:nvSpPr>
        <p:spPr>
          <a:xfrm>
            <a:off x="5012198" y="6099320"/>
            <a:ext cx="2317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Satyajeet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Nagargoje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57973C-D3DB-5CB7-8832-8CC06B29056E}"/>
              </a:ext>
            </a:extLst>
          </p:cNvPr>
          <p:cNvSpPr txBox="1"/>
          <p:nvPr/>
        </p:nvSpPr>
        <p:spPr>
          <a:xfrm>
            <a:off x="2071688" y="2843213"/>
            <a:ext cx="8086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Karthik Gajulapalli  </a:t>
            </a:r>
            <a:r>
              <a:rPr lang="en-US" sz="2400" dirty="0">
                <a:solidFill>
                  <a:srgbClr val="002060"/>
                </a:solidFill>
              </a:rPr>
              <a:t>(Georgetown)</a:t>
            </a:r>
          </a:p>
        </p:txBody>
      </p:sp>
    </p:spTree>
    <p:extLst>
      <p:ext uri="{BB962C8B-B14F-4D97-AF65-F5344CB8AC3E}">
        <p14:creationId xmlns:p14="http://schemas.microsoft.com/office/powerpoint/2010/main" val="1553836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5D7455-A7C3-883B-9B58-E2AAF130E4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ℭ</m:t>
                      </m:r>
                      <m:r>
                        <m:rPr>
                          <m:nor/>
                        </m:rPr>
                        <a:rPr lang="en-US" i="1" dirty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Avoid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5D7455-A7C3-883B-9B58-E2AAF130E4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EEF6A84-9B93-1327-B50E-739E497CA116}"/>
              </a:ext>
            </a:extLst>
          </p:cNvPr>
          <p:cNvSpPr txBox="1"/>
          <p:nvPr/>
        </p:nvSpPr>
        <p:spPr>
          <a:xfrm>
            <a:off x="8372476" y="1214439"/>
            <a:ext cx="4386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[Ren, Santhanam, Wang 22]</a:t>
            </a:r>
          </a:p>
          <a:p>
            <a:r>
              <a:rPr lang="en-US" b="1" dirty="0"/>
              <a:t>[Chen, Huang, Li, Ren 23]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loud 2">
                <a:extLst>
                  <a:ext uri="{FF2B5EF4-FFF2-40B4-BE49-F238E27FC236}">
                    <a16:creationId xmlns:a16="http://schemas.microsoft.com/office/drawing/2014/main" id="{D3CA0E57-3B9A-4192-46B0-B503D9BDB6CE}"/>
                  </a:ext>
                </a:extLst>
              </p:cNvPr>
              <p:cNvSpPr/>
              <p:nvPr/>
            </p:nvSpPr>
            <p:spPr>
              <a:xfrm>
                <a:off x="1300162" y="2071687"/>
                <a:ext cx="3518023" cy="2257425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AC0-Avoid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𝑁𝑃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=&gt;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loud 2">
                <a:extLst>
                  <a:ext uri="{FF2B5EF4-FFF2-40B4-BE49-F238E27FC236}">
                    <a16:creationId xmlns:a16="http://schemas.microsoft.com/office/drawing/2014/main" id="{D3CA0E57-3B9A-4192-46B0-B503D9BDB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162" y="2071687"/>
                <a:ext cx="3518023" cy="2257425"/>
              </a:xfrm>
              <a:prstGeom prst="cloud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loud 6">
                <a:extLst>
                  <a:ext uri="{FF2B5EF4-FFF2-40B4-BE49-F238E27FC236}">
                    <a16:creationId xmlns:a16="http://schemas.microsoft.com/office/drawing/2014/main" id="{7C97E902-1C5E-9674-3691-EA132B39DCE4}"/>
                  </a:ext>
                </a:extLst>
              </p:cNvPr>
              <p:cNvSpPr/>
              <p:nvPr/>
            </p:nvSpPr>
            <p:spPr>
              <a:xfrm>
                <a:off x="5226846" y="2262301"/>
                <a:ext cx="3419472" cy="1971496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Solving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-Avoid </a:t>
                </a:r>
                <a:r>
                  <a:rPr lang="en-US" dirty="0">
                    <a:sym typeface="Wingdings" pitchFamily="2" charset="2"/>
                  </a:rPr>
                  <a:t> Solving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NC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-Avoid</a:t>
                </a:r>
                <a:endParaRPr lang="en-US" dirty="0"/>
              </a:p>
            </p:txBody>
          </p:sp>
        </mc:Choice>
        <mc:Fallback xmlns="">
          <p:sp>
            <p:nvSpPr>
              <p:cNvPr id="7" name="Cloud 6">
                <a:extLst>
                  <a:ext uri="{FF2B5EF4-FFF2-40B4-BE49-F238E27FC236}">
                    <a16:creationId xmlns:a16="http://schemas.microsoft.com/office/drawing/2014/main" id="{7C97E902-1C5E-9674-3691-EA132B39D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846" y="2262301"/>
                <a:ext cx="3419472" cy="1971496"/>
              </a:xfrm>
              <a:prstGeom prst="cloud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loud 7">
                <a:extLst>
                  <a:ext uri="{FF2B5EF4-FFF2-40B4-BE49-F238E27FC236}">
                    <a16:creationId xmlns:a16="http://schemas.microsoft.com/office/drawing/2014/main" id="{472CF640-3C94-4A27-7454-256609BF1A2B}"/>
                  </a:ext>
                </a:extLst>
              </p:cNvPr>
              <p:cNvSpPr/>
              <p:nvPr/>
            </p:nvSpPr>
            <p:spPr>
              <a:xfrm>
                <a:off x="1866898" y="4924423"/>
                <a:ext cx="3228977" cy="1857375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Unconditional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𝑁𝑃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algorithm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-Avoid</a:t>
                </a:r>
              </a:p>
            </p:txBody>
          </p:sp>
        </mc:Choice>
        <mc:Fallback xmlns="">
          <p:sp>
            <p:nvSpPr>
              <p:cNvPr id="8" name="Cloud 7">
                <a:extLst>
                  <a:ext uri="{FF2B5EF4-FFF2-40B4-BE49-F238E27FC236}">
                    <a16:creationId xmlns:a16="http://schemas.microsoft.com/office/drawing/2014/main" id="{472CF640-3C94-4A27-7454-256609BF1A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898" y="4924423"/>
                <a:ext cx="3228977" cy="1857375"/>
              </a:xfrm>
              <a:prstGeom prst="cloud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loud 8">
                <a:extLst>
                  <a:ext uri="{FF2B5EF4-FFF2-40B4-BE49-F238E27FC236}">
                    <a16:creationId xmlns:a16="http://schemas.microsoft.com/office/drawing/2014/main" id="{6931437F-A861-826D-906D-74C934E7BD80}"/>
                  </a:ext>
                </a:extLst>
              </p:cNvPr>
              <p:cNvSpPr/>
              <p:nvPr/>
            </p:nvSpPr>
            <p:spPr>
              <a:xfrm>
                <a:off x="5586409" y="4896293"/>
                <a:ext cx="3629029" cy="1857376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NC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void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𝑁𝑃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b="0" dirty="0"/>
                  <a:t>=&gt;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𝑁𝑃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</m:oMath>
                </a14:m>
                <a:r>
                  <a:rPr lang="en-US" dirty="0"/>
                  <a:t> Formula[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Cloud 8">
                <a:extLst>
                  <a:ext uri="{FF2B5EF4-FFF2-40B4-BE49-F238E27FC236}">
                    <a16:creationId xmlns:a16="http://schemas.microsoft.com/office/drawing/2014/main" id="{6931437F-A861-826D-906D-74C934E7B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09" y="4896293"/>
                <a:ext cx="3629029" cy="1857376"/>
              </a:xfrm>
              <a:prstGeom prst="cloud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E0EBCA6-A777-2CAE-6451-16AED19B1257}"/>
              </a:ext>
            </a:extLst>
          </p:cNvPr>
          <p:cNvSpPr txBox="1"/>
          <p:nvPr/>
        </p:nvSpPr>
        <p:spPr>
          <a:xfrm>
            <a:off x="1757363" y="1690688"/>
            <a:ext cx="206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Quasi-Poly Stretch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E59243-F93F-8052-18E3-B99D6032C18A}"/>
              </a:ext>
            </a:extLst>
          </p:cNvPr>
          <p:cNvSpPr txBox="1"/>
          <p:nvPr/>
        </p:nvSpPr>
        <p:spPr>
          <a:xfrm>
            <a:off x="5737348" y="1869127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+ o(n) Stretch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484907-564C-B3A3-B048-20180CCB45AE}"/>
              </a:ext>
            </a:extLst>
          </p:cNvPr>
          <p:cNvSpPr txBox="1"/>
          <p:nvPr/>
        </p:nvSpPr>
        <p:spPr>
          <a:xfrm rot="20149476">
            <a:off x="1648907" y="4730976"/>
            <a:ext cx="204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Quasi-Poly Stretch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8ADC6-BA3E-FC40-4CDD-098630D3BBFE}"/>
              </a:ext>
            </a:extLst>
          </p:cNvPr>
          <p:cNvSpPr txBox="1"/>
          <p:nvPr/>
        </p:nvSpPr>
        <p:spPr>
          <a:xfrm>
            <a:off x="6386513" y="4541545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+ o(n) Stretch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46C4C9-002D-24C1-EAE1-642CD411F2FC}"/>
              </a:ext>
            </a:extLst>
          </p:cNvPr>
          <p:cNvSpPr txBox="1"/>
          <p:nvPr/>
        </p:nvSpPr>
        <p:spPr>
          <a:xfrm>
            <a:off x="8815386" y="3457642"/>
            <a:ext cx="272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STRETCH REALLY MATTERS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ECFD9F-8C96-F69C-EACF-346AD6152338}"/>
              </a:ext>
            </a:extLst>
          </p:cNvPr>
          <p:cNvSpPr txBox="1"/>
          <p:nvPr/>
        </p:nvSpPr>
        <p:spPr>
          <a:xfrm>
            <a:off x="9344025" y="4062960"/>
            <a:ext cx="2443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Randomized Encodings kill stretch</a:t>
            </a:r>
          </a:p>
        </p:txBody>
      </p:sp>
    </p:spTree>
    <p:extLst>
      <p:ext uri="{BB962C8B-B14F-4D97-AF65-F5344CB8AC3E}">
        <p14:creationId xmlns:p14="http://schemas.microsoft.com/office/powerpoint/2010/main" val="364650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BA60A0C-D6A8-52A1-3BEA-83244CDEA9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𝑁𝐶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-Avoid Landscape so far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BA60A0C-D6A8-52A1-3BEA-83244CDEA9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DD817B-5D18-5DA3-00AF-F1B2CAC2EB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9351" y="1978025"/>
                <a:ext cx="5686424" cy="2751138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sz="2800" dirty="0">
                    <a:solidFill>
                      <a:schemeClr val="accent6"/>
                    </a:solidFill>
                  </a:rPr>
                  <a:t>Easy: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en-US" dirty="0"/>
                  <a:t> for stretch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𝑁𝑃</m:t>
                        </m:r>
                      </m:sup>
                    </m:sSup>
                  </m:oMath>
                </a14:m>
                <a:r>
                  <a:rPr lang="en-US" dirty="0"/>
                  <a:t> when stretch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DD817B-5D18-5DA3-00AF-F1B2CAC2EB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9351" y="1978025"/>
                <a:ext cx="5686424" cy="2751138"/>
              </a:xfrm>
              <a:blipFill>
                <a:blip r:embed="rId4"/>
                <a:stretch>
                  <a:fillRect t="-3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28D2429-CC9D-D097-8683-3ADE09F4C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6226" y="1978025"/>
                <a:ext cx="5481637" cy="29511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sz="3200" dirty="0">
                    <a:solidFill>
                      <a:srgbClr val="FF0000"/>
                    </a:solidFill>
                  </a:rPr>
                  <a:t>Hard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Rigid Matrices,</a:t>
                </a:r>
              </a:p>
              <a:p>
                <a:pPr lvl="1"/>
                <a:r>
                  <a:rPr lang="en-US" dirty="0"/>
                  <a:t>Optimal Linear Codes,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𝑁𝑃</m:t>
                        </m:r>
                      </m:sup>
                    </m:sSup>
                  </m:oMath>
                </a14:m>
                <a:r>
                  <a:rPr lang="en-US" dirty="0"/>
                  <a:t> lower bounds against Formulas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28D2429-CC9D-D097-8683-3ADE09F4C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6" y="1978025"/>
                <a:ext cx="5481637" cy="2951163"/>
              </a:xfrm>
              <a:prstGeom prst="rect">
                <a:avLst/>
              </a:prstGeom>
              <a:blipFill>
                <a:blip r:embed="rId5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57AE879-A938-0CCC-87AC-98CBB7E39959}"/>
                  </a:ext>
                </a:extLst>
              </p:cNvPr>
              <p:cNvSpPr/>
              <p:nvPr/>
            </p:nvSpPr>
            <p:spPr>
              <a:xfrm>
                <a:off x="2300288" y="5643563"/>
                <a:ext cx="7729537" cy="9144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What can we say about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NC</m:t>
                        </m:r>
                      </m:e>
                      <m:sub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/>
                  <a:t>-Avoid?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57AE879-A938-0CCC-87AC-98CBB7E39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288" y="5643563"/>
                <a:ext cx="7729537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4B374-4266-25BF-39B8-EDCEC16017A5}"/>
                  </a:ext>
                </a:extLst>
              </p:cNvPr>
              <p:cNvSpPr txBox="1"/>
              <p:nvPr/>
            </p:nvSpPr>
            <p:spPr>
              <a:xfrm>
                <a:off x="2786061" y="4526985"/>
                <a:ext cx="6900863" cy="467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2060"/>
                    </a:solidFill>
                  </a:rPr>
                  <a:t>Hardness all seems to lie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-Avoid and beyond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4B374-4266-25BF-39B8-EDCEC1601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061" y="4526985"/>
                <a:ext cx="6900863" cy="467436"/>
              </a:xfrm>
              <a:prstGeom prst="rect">
                <a:avLst/>
              </a:prstGeom>
              <a:blipFill>
                <a:blip r:embed="rId7"/>
                <a:stretch>
                  <a:fillRect l="-1471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249D5C0-DC20-C1E8-DD71-21500927F665}"/>
              </a:ext>
            </a:extLst>
          </p:cNvPr>
          <p:cNvSpPr txBox="1"/>
          <p:nvPr/>
        </p:nvSpPr>
        <p:spPr>
          <a:xfrm>
            <a:off x="9187543" y="1382486"/>
            <a:ext cx="2846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[Ren, Santhanam, Wang 22]</a:t>
            </a:r>
          </a:p>
          <a:p>
            <a:r>
              <a:rPr lang="en-US" b="1" dirty="0"/>
              <a:t>[Guruswami, Lyu, Wang 22]</a:t>
            </a:r>
          </a:p>
        </p:txBody>
      </p:sp>
    </p:spTree>
    <p:extLst>
      <p:ext uri="{BB962C8B-B14F-4D97-AF65-F5344CB8AC3E}">
        <p14:creationId xmlns:p14="http://schemas.microsoft.com/office/powerpoint/2010/main" val="286630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7C2B-40A6-AA15-0907-DBDF6F06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Our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F04D1-E159-01C4-EF62-9EC065275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750046"/>
            <a:ext cx="4298156" cy="5760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HARDNESS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3DA79-039B-0475-1634-BD8431C58B6C}"/>
              </a:ext>
            </a:extLst>
          </p:cNvPr>
          <p:cNvSpPr/>
          <p:nvPr/>
        </p:nvSpPr>
        <p:spPr>
          <a:xfrm>
            <a:off x="985838" y="2439988"/>
            <a:ext cx="9629775" cy="175386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5186E-A33D-AD35-148A-99D623E7D752}"/>
              </a:ext>
            </a:extLst>
          </p:cNvPr>
          <p:cNvSpPr txBox="1"/>
          <p:nvPr/>
        </p:nvSpPr>
        <p:spPr>
          <a:xfrm>
            <a:off x="985838" y="2420835"/>
            <a:ext cx="3057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Theorem 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27C8B-AE36-D781-3940-EA33F8BBE491}"/>
                  </a:ext>
                </a:extLst>
              </p:cNvPr>
              <p:cNvSpPr txBox="1"/>
              <p:nvPr/>
            </p:nvSpPr>
            <p:spPr>
              <a:xfrm>
                <a:off x="985838" y="2741908"/>
                <a:ext cx="9258300" cy="1093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An FP (resp.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𝑁𝑃</m:t>
                        </m:r>
                      </m:sup>
                    </m:sSup>
                  </m:oMath>
                </a14:m>
                <a:r>
                  <a:rPr lang="en-US" sz="2400" dirty="0"/>
                  <a:t>) algorithm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/>
                  <a:t>-Avoid with stretch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2400" dirty="0"/>
                  <a:t>will provide an FP (resp.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𝑁𝑃</m:t>
                        </m:r>
                      </m:sup>
                    </m:sSup>
                  </m:oMath>
                </a14:m>
                <a:r>
                  <a:rPr lang="en-US" sz="2400" dirty="0"/>
                  <a:t>) algorithm for finding an </a:t>
                </a:r>
                <a:r>
                  <a:rPr lang="en-US" sz="24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)</a:t>
                </a:r>
                <a:r>
                  <a:rPr lang="en-US" sz="2400" dirty="0"/>
                  <a:t>-rigid matrix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27C8B-AE36-D781-3940-EA33F8BBE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38" y="2741908"/>
                <a:ext cx="9258300" cy="1093954"/>
              </a:xfrm>
              <a:prstGeom prst="rect">
                <a:avLst/>
              </a:prstGeom>
              <a:blipFill>
                <a:blip r:embed="rId2"/>
                <a:stretch>
                  <a:fillRect l="-959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A0514B7-02E7-8D46-FC51-3741CD8E0095}"/>
              </a:ext>
            </a:extLst>
          </p:cNvPr>
          <p:cNvSpPr/>
          <p:nvPr/>
        </p:nvSpPr>
        <p:spPr>
          <a:xfrm>
            <a:off x="985838" y="4808215"/>
            <a:ext cx="9629775" cy="175386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88C963-9A2D-191F-5576-3B61FB336A62}"/>
              </a:ext>
            </a:extLst>
          </p:cNvPr>
          <p:cNvSpPr txBox="1"/>
          <p:nvPr/>
        </p:nvSpPr>
        <p:spPr>
          <a:xfrm>
            <a:off x="985838" y="4789062"/>
            <a:ext cx="3057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Corollary (Valiant):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AE904C-9A45-BA76-DEF8-A19EB6FDB719}"/>
                  </a:ext>
                </a:extLst>
              </p:cNvPr>
              <p:cNvSpPr txBox="1"/>
              <p:nvPr/>
            </p:nvSpPr>
            <p:spPr>
              <a:xfrm>
                <a:off x="985838" y="5110135"/>
                <a:ext cx="9415462" cy="1338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An FP (resp.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𝑁𝑃</m:t>
                        </m:r>
                      </m:sup>
                    </m:sSup>
                  </m:oMath>
                </a14:m>
                <a:r>
                  <a:rPr lang="en-US" sz="2400" dirty="0"/>
                  <a:t>) algorithm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/>
                  <a:t>-Avoid with stretch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 </a:t>
                </a:r>
                <a:r>
                  <a:rPr lang="en-US" sz="2400" dirty="0"/>
                  <a:t>implies the explicit construction of a linear map in FP (resp.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𝑁𝑃</m:t>
                        </m:r>
                      </m:sup>
                    </m:sSup>
                  </m:oMath>
                </a14:m>
                <a:r>
                  <a:rPr lang="en-US" sz="2400" dirty="0"/>
                  <a:t>)  that cannot be computed by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linear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circuits of size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AE904C-9A45-BA76-DEF8-A19EB6FDB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38" y="5110135"/>
                <a:ext cx="9415462" cy="1338059"/>
              </a:xfrm>
              <a:prstGeom prst="rect">
                <a:avLst/>
              </a:prstGeom>
              <a:blipFill>
                <a:blip r:embed="rId3"/>
                <a:stretch>
                  <a:fillRect l="-943" r="-1213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98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/>
      <p:bldP spid="7" grpId="0"/>
      <p:bldP spid="16" grpId="0" animBg="1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7C2B-40A6-AA15-0907-DBDF6F06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Our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F04D1-E159-01C4-EF62-9EC065275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7" y="1756627"/>
            <a:ext cx="9077325" cy="494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ALGORITHMS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3DA79-039B-0475-1634-BD8431C58B6C}"/>
              </a:ext>
            </a:extLst>
          </p:cNvPr>
          <p:cNvSpPr/>
          <p:nvPr/>
        </p:nvSpPr>
        <p:spPr>
          <a:xfrm>
            <a:off x="985838" y="2406063"/>
            <a:ext cx="8523212" cy="1753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5186E-A33D-AD35-148A-99D623E7D752}"/>
              </a:ext>
            </a:extLst>
          </p:cNvPr>
          <p:cNvSpPr txBox="1"/>
          <p:nvPr/>
        </p:nvSpPr>
        <p:spPr>
          <a:xfrm>
            <a:off x="985838" y="2420835"/>
            <a:ext cx="3057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Theorem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27C8B-AE36-D781-3940-EA33F8BBE491}"/>
                  </a:ext>
                </a:extLst>
              </p:cNvPr>
              <p:cNvSpPr txBox="1"/>
              <p:nvPr/>
            </p:nvSpPr>
            <p:spPr>
              <a:xfrm>
                <a:off x="985838" y="2858510"/>
                <a:ext cx="8015287" cy="1123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There is a deterministic polynomial time algorithm that solves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-Avoid </a:t>
                </a:r>
                <a:r>
                  <a:rPr lang="en-US" sz="2400" dirty="0"/>
                  <a:t>problem with stretch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27C8B-AE36-D781-3940-EA33F8BBE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38" y="2858510"/>
                <a:ext cx="8015287" cy="1123897"/>
              </a:xfrm>
              <a:prstGeom prst="rect">
                <a:avLst/>
              </a:prstGeom>
              <a:blipFill>
                <a:blip r:embed="rId3"/>
                <a:stretch>
                  <a:fillRect l="-1108" t="-4494"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A0514B7-02E7-8D46-FC51-3741CD8E0095}"/>
              </a:ext>
            </a:extLst>
          </p:cNvPr>
          <p:cNvSpPr/>
          <p:nvPr/>
        </p:nvSpPr>
        <p:spPr>
          <a:xfrm>
            <a:off x="985837" y="4300516"/>
            <a:ext cx="4292091" cy="20497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88C963-9A2D-191F-5576-3B61FB336A62}"/>
              </a:ext>
            </a:extLst>
          </p:cNvPr>
          <p:cNvSpPr txBox="1"/>
          <p:nvPr/>
        </p:nvSpPr>
        <p:spPr>
          <a:xfrm>
            <a:off x="897622" y="4311915"/>
            <a:ext cx="3057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Corollary 1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AE904C-9A45-BA76-DEF8-A19EB6FDB719}"/>
                  </a:ext>
                </a:extLst>
              </p:cNvPr>
              <p:cNvSpPr txBox="1"/>
              <p:nvPr/>
            </p:nvSpPr>
            <p:spPr>
              <a:xfrm>
                <a:off x="1021586" y="4782856"/>
                <a:ext cx="4292091" cy="144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en-US" sz="2400" dirty="0"/>
                  <a:t>, and any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&gt;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we can solve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-Avoid </a:t>
                </a:r>
                <a:r>
                  <a:rPr lang="en-US" sz="2400" dirty="0"/>
                  <a:t>in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TIME[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AE904C-9A45-BA76-DEF8-A19EB6FDB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86" y="4782856"/>
                <a:ext cx="4292091" cy="1441741"/>
              </a:xfrm>
              <a:prstGeom prst="rect">
                <a:avLst/>
              </a:prstGeom>
              <a:blipFill>
                <a:blip r:embed="rId4"/>
                <a:stretch>
                  <a:fillRect l="-2360" t="-260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20A82EF-C74C-68B4-5DD2-0E5044590065}"/>
              </a:ext>
            </a:extLst>
          </p:cNvPr>
          <p:cNvSpPr/>
          <p:nvPr/>
        </p:nvSpPr>
        <p:spPr>
          <a:xfrm>
            <a:off x="5313677" y="4294787"/>
            <a:ext cx="4195373" cy="20497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7DE519-69DB-B8F2-5CC6-8870C3087F5D}"/>
              </a:ext>
            </a:extLst>
          </p:cNvPr>
          <p:cNvSpPr txBox="1"/>
          <p:nvPr/>
        </p:nvSpPr>
        <p:spPr>
          <a:xfrm>
            <a:off x="5313677" y="4311915"/>
            <a:ext cx="3057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Corollary 2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50FDC4-CD9B-E67D-5280-5BE02246362C}"/>
                  </a:ext>
                </a:extLst>
              </p:cNvPr>
              <p:cNvSpPr txBox="1"/>
              <p:nvPr/>
            </p:nvSpPr>
            <p:spPr>
              <a:xfrm>
                <a:off x="5313677" y="4773580"/>
                <a:ext cx="4195373" cy="890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-Avoid </a:t>
                </a:r>
                <a:r>
                  <a:rPr lang="en-US" sz="2400" dirty="0"/>
                  <a:t>with stretch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can be solved in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TIME[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sup>
                    </m:sSup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50FDC4-CD9B-E67D-5280-5BE02246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677" y="4773580"/>
                <a:ext cx="4195373" cy="890500"/>
              </a:xfrm>
              <a:prstGeom prst="rect">
                <a:avLst/>
              </a:prstGeom>
              <a:blipFill>
                <a:blip r:embed="rId5"/>
                <a:stretch>
                  <a:fillRect l="-2417" t="-4225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02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/>
      <p:bldP spid="7" grpId="0"/>
      <p:bldP spid="16" grpId="0" animBg="1"/>
      <p:bldP spid="17" grpId="0"/>
      <p:bldP spid="18" grpId="0"/>
      <p:bldP spid="9" grpId="0" animBg="1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9B01-465F-597E-C57F-ABE1B1B6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Rigid Matrices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05E895-7B0D-12EC-2B80-656BCA5859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9948" y="1904350"/>
                <a:ext cx="10620375" cy="3954463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-rigid</a:t>
                </a:r>
                <a:r>
                  <a:rPr lang="en-US" dirty="0"/>
                  <a:t> if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>
                    <a:solidFill>
                      <a:schemeClr val="accent5"/>
                    </a:solidFill>
                  </a:rPr>
                  <a:t>row-sparse</a:t>
                </a:r>
                <a:r>
                  <a:rPr lang="en-US" dirty="0"/>
                  <a:t> matrix </a:t>
                </a:r>
                <a:r>
                  <a:rPr lang="en-US" dirty="0">
                    <a:solidFill>
                      <a:srgbClr val="7030A0"/>
                    </a:solidFill>
                  </a:rPr>
                  <a:t>S</a:t>
                </a:r>
                <a:r>
                  <a:rPr lang="en-US" dirty="0"/>
                  <a:t>,       </a:t>
                </a:r>
                <a:r>
                  <a:rPr lang="en-US" dirty="0">
                    <a:solidFill>
                      <a:schemeClr val="accent2"/>
                    </a:solidFill>
                  </a:rPr>
                  <a:t>rank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Random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is very rigid with high probability: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05E895-7B0D-12EC-2B80-656BCA5859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9948" y="1904350"/>
                <a:ext cx="10620375" cy="3954463"/>
              </a:xfrm>
              <a:blipFill>
                <a:blip r:embed="rId3"/>
                <a:stretch>
                  <a:fillRect l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5D072E-DA76-0EFE-ADBB-DC670089CA1A}"/>
                  </a:ext>
                </a:extLst>
              </p:cNvPr>
              <p:cNvSpPr/>
              <p:nvPr/>
            </p:nvSpPr>
            <p:spPr>
              <a:xfrm>
                <a:off x="2671435" y="4539238"/>
                <a:ext cx="5541818" cy="704552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sz="2800" dirty="0"/>
                  <a:t>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-rigid</a:t>
                </a:r>
                <a:r>
                  <a:rPr lang="en-US" sz="2800" dirty="0"/>
                  <a:t> with </a:t>
                </a:r>
                <a:r>
                  <a:rPr lang="en-US" sz="2800" dirty="0" err="1">
                    <a:solidFill>
                      <a:srgbClr val="7030A0"/>
                    </a:solidFill>
                  </a:rPr>
                  <a:t>h.p.</a:t>
                </a:r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5D072E-DA76-0EFE-ADBB-DC670089C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35" y="4539238"/>
                <a:ext cx="5541818" cy="704552"/>
              </a:xfrm>
              <a:prstGeom prst="rect">
                <a:avLst/>
              </a:prstGeom>
              <a:blipFill>
                <a:blip r:embed="rId4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141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4FCB3-A0CF-0C16-AE06-A4B58C09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Valiant’s Program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D896DE-412A-B6C4-0248-E8D5678B67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911" y="299135"/>
            <a:ext cx="1791302" cy="268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A9BF8E-6F85-E83B-037E-B7355A479CA6}"/>
                  </a:ext>
                </a:extLst>
              </p:cNvPr>
              <p:cNvSpPr txBox="1"/>
              <p:nvPr/>
            </p:nvSpPr>
            <p:spPr>
              <a:xfrm>
                <a:off x="68462" y="1712859"/>
                <a:ext cx="597217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Best lower bound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𝑁𝑃</m:t>
                        </m:r>
                      </m:sup>
                    </m:sSup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3.1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  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     [LY 22]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A9BF8E-6F85-E83B-037E-B7355A479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2" y="1712859"/>
                <a:ext cx="5972174" cy="1107996"/>
              </a:xfrm>
              <a:prstGeom prst="rect">
                <a:avLst/>
              </a:prstGeom>
              <a:blipFill>
                <a:blip r:embed="rId3"/>
                <a:stretch>
                  <a:fillRect l="-1274" t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No description available.">
            <a:extLst>
              <a:ext uri="{FF2B5EF4-FFF2-40B4-BE49-F238E27FC236}">
                <a16:creationId xmlns:a16="http://schemas.microsoft.com/office/drawing/2014/main" id="{69FA9564-8F71-0817-A4B8-0E5E7A2F8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36" y="201507"/>
            <a:ext cx="3224213" cy="280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DE8C8E-E7DC-D2CF-D8D0-01113B80549F}"/>
                  </a:ext>
                </a:extLst>
              </p:cNvPr>
              <p:cNvSpPr txBox="1"/>
              <p:nvPr/>
            </p:nvSpPr>
            <p:spPr>
              <a:xfrm>
                <a:off x="0" y="2774584"/>
                <a:ext cx="628292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Best lower bound for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linear circuits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[Chashkin 92]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DE8C8E-E7DC-D2CF-D8D0-01113B805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74584"/>
                <a:ext cx="6282928" cy="830997"/>
              </a:xfrm>
              <a:prstGeom prst="rect">
                <a:avLst/>
              </a:prstGeom>
              <a:blipFill>
                <a:blip r:embed="rId5"/>
                <a:stretch>
                  <a:fillRect l="-1414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3EFC7F21-4055-089A-683F-27705A3DA863}"/>
              </a:ext>
            </a:extLst>
          </p:cNvPr>
          <p:cNvSpPr/>
          <p:nvPr/>
        </p:nvSpPr>
        <p:spPr>
          <a:xfrm>
            <a:off x="5572125" y="3686736"/>
            <a:ext cx="6093618" cy="22608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97065-3C94-E1F7-E7EB-1279E26FC600}"/>
              </a:ext>
            </a:extLst>
          </p:cNvPr>
          <p:cNvSpPr txBox="1"/>
          <p:nvPr/>
        </p:nvSpPr>
        <p:spPr>
          <a:xfrm>
            <a:off x="5572124" y="3784945"/>
            <a:ext cx="2413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Valiant 77: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0A014D-F1DE-1F82-3580-395574D382BF}"/>
                  </a:ext>
                </a:extLst>
              </p:cNvPr>
              <p:cNvSpPr txBox="1"/>
              <p:nvPr/>
            </p:nvSpPr>
            <p:spPr>
              <a:xfrm>
                <a:off x="5572124" y="4175814"/>
                <a:ext cx="6282928" cy="1771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 computable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-size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-depth </a:t>
                </a:r>
                <a:r>
                  <a:rPr lang="en-US" sz="2400" dirty="0"/>
                  <a:t>linear circuits has,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sz="2400" dirty="0"/>
                  <a:t>, cannot be</a:t>
                </a:r>
              </a:p>
              <a:p>
                <a:r>
                  <a:rPr lang="en-US" sz="2400" dirty="0"/>
                  <a:t>                       </a:t>
                </a:r>
                <a:r>
                  <a:rPr lang="en-US" sz="2400" dirty="0">
                    <a:solidFill>
                      <a:srgbClr val="C00000"/>
                    </a:solidFill>
                  </a:rPr>
                  <a:t>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10 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-rigid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0A014D-F1DE-1F82-3580-395574D38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124" y="4175814"/>
                <a:ext cx="6282928" cy="1771767"/>
              </a:xfrm>
              <a:prstGeom prst="rect">
                <a:avLst/>
              </a:prstGeom>
              <a:blipFill>
                <a:blip r:embed="rId6"/>
                <a:stretch>
                  <a:fillRect l="-1411" t="-2128" r="-605"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6EA68D-A655-2D93-4430-49E41AEC947E}"/>
                  </a:ext>
                </a:extLst>
              </p:cNvPr>
              <p:cNvSpPr txBox="1"/>
              <p:nvPr/>
            </p:nvSpPr>
            <p:spPr>
              <a:xfrm>
                <a:off x="219673" y="4236151"/>
                <a:ext cx="4495202" cy="1763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Rigidity Constructions in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𝑁𝑃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e>
                            </m:func>
                          </m:den>
                        </m:f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)-</a:t>
                </a:r>
                <a:r>
                  <a:rPr lang="en-US" sz="2400" dirty="0"/>
                  <a:t>rigid matrix</a:t>
                </a:r>
              </a:p>
              <a:p>
                <a:endParaRPr lang="en-US" dirty="0"/>
              </a:p>
              <a:p>
                <a:r>
                  <a:rPr lang="en-US" sz="2400" dirty="0"/>
                  <a:t>[AC 19, BHPT 20]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6EA68D-A655-2D93-4430-49E41AEC9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73" y="4236151"/>
                <a:ext cx="4495202" cy="1763431"/>
              </a:xfrm>
              <a:prstGeom prst="rect">
                <a:avLst/>
              </a:prstGeom>
              <a:blipFill>
                <a:blip r:embed="rId7"/>
                <a:stretch>
                  <a:fillRect l="-2254" t="-2143" b="-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5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1" grpId="0"/>
      <p:bldP spid="12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09C12-3486-6A8D-F483-425C705F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Rigid Matrices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A9FD2-A50C-B6E8-FD9A-631C332F6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1185"/>
            <a:ext cx="11206163" cy="23872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Non-Rigid Matrix = L + S (Low Rank + Sparse)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119552-8C1C-C71B-7A3A-2826F41BAE4A}"/>
              </a:ext>
            </a:extLst>
          </p:cNvPr>
          <p:cNvSpPr/>
          <p:nvPr/>
        </p:nvSpPr>
        <p:spPr>
          <a:xfrm>
            <a:off x="953169" y="1921451"/>
            <a:ext cx="2074068" cy="19288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Non-Rigid</a:t>
            </a:r>
          </a:p>
        </p:txBody>
      </p:sp>
      <p:sp>
        <p:nvSpPr>
          <p:cNvPr id="6" name="Equal 5">
            <a:extLst>
              <a:ext uri="{FF2B5EF4-FFF2-40B4-BE49-F238E27FC236}">
                <a16:creationId xmlns:a16="http://schemas.microsoft.com/office/drawing/2014/main" id="{30AEA939-2175-7D04-F420-E6D99933FBA4}"/>
              </a:ext>
            </a:extLst>
          </p:cNvPr>
          <p:cNvSpPr/>
          <p:nvPr/>
        </p:nvSpPr>
        <p:spPr>
          <a:xfrm>
            <a:off x="3226594" y="2534643"/>
            <a:ext cx="812006" cy="785813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FC7C3CE-F0E5-8444-DEE0-E47E68FE893D}"/>
                  </a:ext>
                </a:extLst>
              </p:cNvPr>
              <p:cNvSpPr/>
              <p:nvPr/>
            </p:nvSpPr>
            <p:spPr>
              <a:xfrm>
                <a:off x="4205661" y="1920276"/>
                <a:ext cx="1012031" cy="1928812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FC7C3CE-F0E5-8444-DEE0-E47E68FE8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61" y="1920276"/>
                <a:ext cx="1012031" cy="19288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ultiply 8">
            <a:extLst>
              <a:ext uri="{FF2B5EF4-FFF2-40B4-BE49-F238E27FC236}">
                <a16:creationId xmlns:a16="http://schemas.microsoft.com/office/drawing/2014/main" id="{4EE7D46D-3A2C-0B7A-30C3-5A1F2835C1C4}"/>
              </a:ext>
            </a:extLst>
          </p:cNvPr>
          <p:cNvSpPr/>
          <p:nvPr/>
        </p:nvSpPr>
        <p:spPr>
          <a:xfrm>
            <a:off x="5384753" y="2613224"/>
            <a:ext cx="611980" cy="685800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00F8EC-217A-43E4-959B-D1E9D23C3975}"/>
                  </a:ext>
                </a:extLst>
              </p:cNvPr>
              <p:cNvSpPr/>
              <p:nvPr/>
            </p:nvSpPr>
            <p:spPr>
              <a:xfrm>
                <a:off x="6137818" y="1977429"/>
                <a:ext cx="1928813" cy="83582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00F8EC-217A-43E4-959B-D1E9D23C3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818" y="1977429"/>
                <a:ext cx="1928813" cy="8358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lus 11">
            <a:extLst>
              <a:ext uri="{FF2B5EF4-FFF2-40B4-BE49-F238E27FC236}">
                <a16:creationId xmlns:a16="http://schemas.microsoft.com/office/drawing/2014/main" id="{5E74B035-E124-EF06-09D7-A236C268A7AC}"/>
              </a:ext>
            </a:extLst>
          </p:cNvPr>
          <p:cNvSpPr/>
          <p:nvPr/>
        </p:nvSpPr>
        <p:spPr>
          <a:xfrm>
            <a:off x="8207570" y="2598937"/>
            <a:ext cx="783431" cy="685800"/>
          </a:xfrm>
          <a:prstGeom prst="mathPlus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D62F05-7FDD-A144-0469-42BE56FB6DF9}"/>
              </a:ext>
            </a:extLst>
          </p:cNvPr>
          <p:cNvSpPr/>
          <p:nvPr/>
        </p:nvSpPr>
        <p:spPr>
          <a:xfrm>
            <a:off x="9143257" y="2034576"/>
            <a:ext cx="2074068" cy="181451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4B677B-EB44-8AC3-CDAD-250FEEDC8CD0}"/>
                  </a:ext>
                </a:extLst>
              </p:cNvPr>
              <p:cNvSpPr txBox="1"/>
              <p:nvPr/>
            </p:nvSpPr>
            <p:spPr>
              <a:xfrm>
                <a:off x="371405" y="4693043"/>
                <a:ext cx="4340271" cy="1250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bits to encode low rank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bits to encode Sparsity</a:t>
                </a:r>
              </a:p>
              <a:p>
                <a:r>
                  <a:rPr lang="en-US" sz="2400" dirty="0"/>
                  <a:t> =&gt;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 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sz="2400" b="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4B677B-EB44-8AC3-CDAD-250FEEDC8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05" y="4693043"/>
                <a:ext cx="4340271" cy="1250983"/>
              </a:xfrm>
              <a:prstGeom prst="rect">
                <a:avLst/>
              </a:prstGeom>
              <a:blipFill>
                <a:blip r:embed="rId5"/>
                <a:stretch>
                  <a:fillRect l="-2041" t="-3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3DE40B-0CF4-C705-A874-80263731C246}"/>
                  </a:ext>
                </a:extLst>
              </p:cNvPr>
              <p:cNvSpPr txBox="1"/>
              <p:nvPr/>
            </p:nvSpPr>
            <p:spPr>
              <a:xfrm>
                <a:off x="4829174" y="4322494"/>
                <a:ext cx="7362826" cy="898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[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Korten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21] </a:t>
                </a:r>
                <a:r>
                  <a:rPr lang="en-US" sz="2400" dirty="0"/>
                  <a:t>Uses map that’s range includes all k-hamming weight strings from  </a:t>
                </a:r>
                <a:r>
                  <a:rPr lang="en-US" sz="2400" dirty="0">
                    <a:solidFill>
                      <a:srgbClr val="7030A0"/>
                    </a:solidFill>
                  </a:rPr>
                  <a:t>log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bits</a:t>
                </a:r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3DE40B-0CF4-C705-A874-80263731C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174" y="4322494"/>
                <a:ext cx="7362826" cy="898259"/>
              </a:xfrm>
              <a:prstGeom prst="rect">
                <a:avLst/>
              </a:prstGeom>
              <a:blipFill>
                <a:blip r:embed="rId6"/>
                <a:stretch>
                  <a:fillRect l="-1377" t="-5634" r="-103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583B66-D51B-82CA-2DCF-DFD1FBA8C2A9}"/>
                  </a:ext>
                </a:extLst>
              </p:cNvPr>
              <p:cNvSpPr txBox="1"/>
              <p:nvPr/>
            </p:nvSpPr>
            <p:spPr>
              <a:xfrm>
                <a:off x="4829174" y="5579417"/>
                <a:ext cx="699142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[GLW 22] </a:t>
                </a:r>
                <a:r>
                  <a:rPr lang="en-US" sz="2400" dirty="0"/>
                  <a:t>Use Succinct Data structure</a:t>
                </a:r>
              </a:p>
              <a:p>
                <a:r>
                  <a:rPr lang="en-US" sz="2400" dirty="0"/>
                  <a:t>Efficient Memory </a:t>
                </a:r>
                <a:r>
                  <a:rPr lang="en-US" sz="2400" dirty="0">
                    <a:solidFill>
                      <a:srgbClr val="7030A0"/>
                    </a:solidFill>
                  </a:rPr>
                  <a:t>(&lt;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)</a:t>
                </a:r>
                <a:r>
                  <a:rPr lang="en-US" sz="2400" dirty="0"/>
                  <a:t>, and recovery </a:t>
                </a:r>
                <a:r>
                  <a:rPr lang="en-US" sz="2400" dirty="0">
                    <a:solidFill>
                      <a:srgbClr val="7030A0"/>
                    </a:solidFill>
                  </a:rPr>
                  <a:t>O(log n) queries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583B66-D51B-82CA-2DCF-DFD1FBA8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174" y="5579417"/>
                <a:ext cx="6991421" cy="830997"/>
              </a:xfrm>
              <a:prstGeom prst="rect">
                <a:avLst/>
              </a:prstGeom>
              <a:blipFill>
                <a:blip r:embed="rId7"/>
                <a:stretch>
                  <a:fillRect l="-1452" t="-6061" r="-2178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43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15D01-4D7D-4ED7-17B2-3BC92ACB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Encoding Non-Rigid Matrices as Degree-2 Polynomials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429F0-4CFD-6D6D-63A6-D6D8EAA7E874}"/>
              </a:ext>
            </a:extLst>
          </p:cNvPr>
          <p:cNvSpPr txBox="1"/>
          <p:nvPr/>
        </p:nvSpPr>
        <p:spPr>
          <a:xfrm>
            <a:off x="838200" y="1690688"/>
            <a:ext cx="331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Non-Rigid  = L R +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D01DA5A-16D6-B626-C5A6-38E10DD02294}"/>
                  </a:ext>
                </a:extLst>
              </p:cNvPr>
              <p:cNvSpPr/>
              <p:nvPr/>
            </p:nvSpPr>
            <p:spPr>
              <a:xfrm>
                <a:off x="979884" y="2357438"/>
                <a:ext cx="1012031" cy="1928812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D01DA5A-16D6-B626-C5A6-38E10DD02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84" y="2357438"/>
                <a:ext cx="1012031" cy="19288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ultiply 8">
            <a:extLst>
              <a:ext uri="{FF2B5EF4-FFF2-40B4-BE49-F238E27FC236}">
                <a16:creationId xmlns:a16="http://schemas.microsoft.com/office/drawing/2014/main" id="{D6EE91DD-B94F-6C3C-46E2-F760E8219C86}"/>
              </a:ext>
            </a:extLst>
          </p:cNvPr>
          <p:cNvSpPr/>
          <p:nvPr/>
        </p:nvSpPr>
        <p:spPr>
          <a:xfrm>
            <a:off x="2163366" y="2914650"/>
            <a:ext cx="611980" cy="685800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96D3BE8-C8CC-0ECD-3C7A-9DBA6F14EE00}"/>
                  </a:ext>
                </a:extLst>
              </p:cNvPr>
              <p:cNvSpPr/>
              <p:nvPr/>
            </p:nvSpPr>
            <p:spPr>
              <a:xfrm>
                <a:off x="2859881" y="2357436"/>
                <a:ext cx="1928813" cy="83582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96D3BE8-C8CC-0ECD-3C7A-9DBA6F14E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881" y="2357436"/>
                <a:ext cx="1928813" cy="8358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801743DC-78CB-8BAA-E463-0F1802C4CE93}"/>
              </a:ext>
            </a:extLst>
          </p:cNvPr>
          <p:cNvSpPr/>
          <p:nvPr/>
        </p:nvSpPr>
        <p:spPr>
          <a:xfrm>
            <a:off x="5672138" y="3071813"/>
            <a:ext cx="828675" cy="528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5E2BF8-5D82-2046-3B90-600705585835}"/>
                  </a:ext>
                </a:extLst>
              </p:cNvPr>
              <p:cNvSpPr txBox="1"/>
              <p:nvPr/>
            </p:nvSpPr>
            <p:spPr>
              <a:xfrm>
                <a:off x="7729538" y="2428875"/>
                <a:ext cx="41148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Each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-entry is computing </a:t>
                </a:r>
              </a:p>
              <a:p>
                <a:r>
                  <a:rPr lang="en-US" sz="2400" dirty="0"/>
                  <a:t>inner product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5E2BF8-5D82-2046-3B90-600705585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538" y="2428875"/>
                <a:ext cx="4114800" cy="830997"/>
              </a:xfrm>
              <a:prstGeom prst="rect">
                <a:avLst/>
              </a:prstGeom>
              <a:blipFill>
                <a:blip r:embed="rId4"/>
                <a:stretch>
                  <a:fillRect l="-2462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A9F7948F-8919-F25B-69EF-54F0FBA1AEF3}"/>
              </a:ext>
            </a:extLst>
          </p:cNvPr>
          <p:cNvSpPr/>
          <p:nvPr/>
        </p:nvSpPr>
        <p:spPr>
          <a:xfrm>
            <a:off x="303608" y="5167312"/>
            <a:ext cx="4943475" cy="1228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do we encode Sparsity as degree-2 polynomial?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A2A5D2C-F5EE-38CA-C238-B7EC3871ECA6}"/>
              </a:ext>
            </a:extLst>
          </p:cNvPr>
          <p:cNvSpPr/>
          <p:nvPr/>
        </p:nvSpPr>
        <p:spPr>
          <a:xfrm>
            <a:off x="5853113" y="5167312"/>
            <a:ext cx="828675" cy="528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BD8E515-3070-E603-C7D4-9A8CC41FE0BC}"/>
                  </a:ext>
                </a:extLst>
              </p:cNvPr>
              <p:cNvSpPr/>
              <p:nvPr/>
            </p:nvSpPr>
            <p:spPr>
              <a:xfrm>
                <a:off x="7543802" y="5024347"/>
                <a:ext cx="4314824" cy="134320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Can we encode a vector with sparsity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with less than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bits??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BD8E515-3070-E603-C7D4-9A8CC41FE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2" y="5024347"/>
                <a:ext cx="4314824" cy="1343204"/>
              </a:xfrm>
              <a:prstGeom prst="rect">
                <a:avLst/>
              </a:prstGeom>
              <a:blipFill>
                <a:blip r:embed="rId5"/>
                <a:stretch>
                  <a:fillRect l="-585" r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65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15D01-4D7D-4ED7-17B2-3BC92ACB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Encoding Non-Rigid Matrices as Degree-2 Polynomials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A1C731-BB58-5942-23F2-62A119956F43}"/>
              </a:ext>
            </a:extLst>
          </p:cNvPr>
          <p:cNvSpPr/>
          <p:nvPr/>
        </p:nvSpPr>
        <p:spPr>
          <a:xfrm>
            <a:off x="897927" y="1419580"/>
            <a:ext cx="7515226" cy="229662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04267-DDDB-B477-D745-74AADDBA1D50}"/>
              </a:ext>
            </a:extLst>
          </p:cNvPr>
          <p:cNvSpPr txBox="1"/>
          <p:nvPr/>
        </p:nvSpPr>
        <p:spPr>
          <a:xfrm>
            <a:off x="838201" y="1371213"/>
            <a:ext cx="3057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Lemma: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AD156-002E-DDB7-828D-FAB7AE03CA8D}"/>
                  </a:ext>
                </a:extLst>
              </p:cNvPr>
              <p:cNvSpPr txBox="1"/>
              <p:nvPr/>
            </p:nvSpPr>
            <p:spPr>
              <a:xfrm>
                <a:off x="838200" y="1597051"/>
                <a:ext cx="7596204" cy="2132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US" sz="2400" dirty="0"/>
                  <a:t>, there exists a polynomial time computable function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sup>
                        </m:sSup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/>
                  <a:t>, where each output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is a degree-d polynomial, and Range(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) contains all vectors of sparsity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AD156-002E-DDB7-828D-FAB7AE03C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97051"/>
                <a:ext cx="7596204" cy="2132122"/>
              </a:xfrm>
              <a:prstGeom prst="rect">
                <a:avLst/>
              </a:prstGeom>
              <a:blipFill>
                <a:blip r:embed="rId3"/>
                <a:stretch>
                  <a:fillRect l="-1336" r="-1503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5A1DBAE-2056-3C32-B5E3-FE423BC7B42C}"/>
              </a:ext>
            </a:extLst>
          </p:cNvPr>
          <p:cNvSpPr/>
          <p:nvPr/>
        </p:nvSpPr>
        <p:spPr>
          <a:xfrm>
            <a:off x="897927" y="3959918"/>
            <a:ext cx="7472363" cy="287662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D41E43-7756-66C0-1FD4-7D5550FA86D2}"/>
                  </a:ext>
                </a:extLst>
              </p:cNvPr>
              <p:cNvSpPr txBox="1"/>
              <p:nvPr/>
            </p:nvSpPr>
            <p:spPr>
              <a:xfrm>
                <a:off x="872099" y="3959918"/>
                <a:ext cx="27193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Proof: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sz="2400" dirty="0"/>
                  <a:t>case)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D41E43-7756-66C0-1FD4-7D5550FA8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099" y="3959918"/>
                <a:ext cx="2719388" cy="461665"/>
              </a:xfrm>
              <a:prstGeom prst="rect">
                <a:avLst/>
              </a:prstGeom>
              <a:blipFill>
                <a:blip r:embed="rId4"/>
                <a:stretch>
                  <a:fillRect l="-3721" t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5F5B70C9-1976-5ED6-2256-FBB06710A71B}"/>
              </a:ext>
            </a:extLst>
          </p:cNvPr>
          <p:cNvSpPr/>
          <p:nvPr/>
        </p:nvSpPr>
        <p:spPr>
          <a:xfrm>
            <a:off x="1305123" y="4771991"/>
            <a:ext cx="1943098" cy="183197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786470-4BB9-E86D-09D2-A7CEC3028FD7}"/>
                  </a:ext>
                </a:extLst>
              </p:cNvPr>
              <p:cNvSpPr txBox="1"/>
              <p:nvPr/>
            </p:nvSpPr>
            <p:spPr>
              <a:xfrm>
                <a:off x="833633" y="4322453"/>
                <a:ext cx="2857500" cy="465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786470-4BB9-E86D-09D2-A7CEC3028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33" y="4322453"/>
                <a:ext cx="2857500" cy="465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FDFA4A-F128-1DC8-FFB8-A4C52F40113E}"/>
                  </a:ext>
                </a:extLst>
              </p:cNvPr>
              <p:cNvSpPr txBox="1"/>
              <p:nvPr/>
            </p:nvSpPr>
            <p:spPr>
              <a:xfrm>
                <a:off x="3158927" y="5205944"/>
                <a:ext cx="557213" cy="835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FDFA4A-F128-1DC8-FFB8-A4C52F401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927" y="5205944"/>
                <a:ext cx="557213" cy="8351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qual 25">
            <a:extLst>
              <a:ext uri="{FF2B5EF4-FFF2-40B4-BE49-F238E27FC236}">
                <a16:creationId xmlns:a16="http://schemas.microsoft.com/office/drawing/2014/main" id="{C6C3867F-3AAD-B90B-B520-004A10E96F62}"/>
              </a:ext>
            </a:extLst>
          </p:cNvPr>
          <p:cNvSpPr/>
          <p:nvPr/>
        </p:nvSpPr>
        <p:spPr>
          <a:xfrm>
            <a:off x="3872107" y="5346325"/>
            <a:ext cx="435769" cy="438047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Multiply 26">
            <a:extLst>
              <a:ext uri="{FF2B5EF4-FFF2-40B4-BE49-F238E27FC236}">
                <a16:creationId xmlns:a16="http://schemas.microsoft.com/office/drawing/2014/main" id="{F5E77A02-1C81-5097-554D-568B3684799F}"/>
              </a:ext>
            </a:extLst>
          </p:cNvPr>
          <p:cNvSpPr/>
          <p:nvPr/>
        </p:nvSpPr>
        <p:spPr>
          <a:xfrm>
            <a:off x="5687807" y="5170451"/>
            <a:ext cx="435769" cy="603249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F8FDFC-C6B2-4067-54CA-188768C3C941}"/>
                  </a:ext>
                </a:extLst>
              </p:cNvPr>
              <p:cNvSpPr/>
              <p:nvPr/>
            </p:nvSpPr>
            <p:spPr>
              <a:xfrm>
                <a:off x="4349545" y="4771990"/>
                <a:ext cx="1293021" cy="1815742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F8FDFC-C6B2-4067-54CA-188768C3C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545" y="4771990"/>
                <a:ext cx="1293021" cy="18157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33F7BAE-F90D-BC80-5489-FC5D8322FCBC}"/>
                  </a:ext>
                </a:extLst>
              </p:cNvPr>
              <p:cNvSpPr/>
              <p:nvPr/>
            </p:nvSpPr>
            <p:spPr>
              <a:xfrm>
                <a:off x="6210500" y="4793343"/>
                <a:ext cx="2071687" cy="1252821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33F7BAE-F90D-BC80-5489-FC5D8322F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500" y="4793343"/>
                <a:ext cx="2071687" cy="1252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CC9BC5-0FAD-6351-D5D7-ECC0F33FC585}"/>
                  </a:ext>
                </a:extLst>
              </p:cNvPr>
              <p:cNvSpPr txBox="1"/>
              <p:nvPr/>
            </p:nvSpPr>
            <p:spPr>
              <a:xfrm>
                <a:off x="8592296" y="4004033"/>
                <a:ext cx="3523504" cy="835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View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-sparse </a:t>
                </a:r>
                <a:r>
                  <a:rPr lang="en-US" sz="2400" dirty="0"/>
                  <a:t>vector as a matrix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)</a:t>
                </a:r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CC9BC5-0FAD-6351-D5D7-ECC0F33FC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296" y="4004033"/>
                <a:ext cx="3523504" cy="835100"/>
              </a:xfrm>
              <a:prstGeom prst="rect">
                <a:avLst/>
              </a:prstGeom>
              <a:blipFill>
                <a:blip r:embed="rId9"/>
                <a:stretch>
                  <a:fillRect l="-2509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4C5FB2B-CBD3-4D95-2D4B-4807DEAE9B19}"/>
              </a:ext>
            </a:extLst>
          </p:cNvPr>
          <p:cNvSpPr txBox="1"/>
          <p:nvPr/>
        </p:nvSpPr>
        <p:spPr>
          <a:xfrm>
            <a:off x="8592296" y="5150623"/>
            <a:ext cx="3398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Sparsity provides </a:t>
            </a:r>
            <a:r>
              <a:rPr lang="en-US" sz="2400" dirty="0">
                <a:solidFill>
                  <a:srgbClr val="7030A0"/>
                </a:solidFill>
              </a:rPr>
              <a:t>upper bound</a:t>
            </a:r>
            <a:r>
              <a:rPr lang="en-US" sz="2400" dirty="0"/>
              <a:t> on rank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9D493D-9E92-2E10-0E71-0517E77EAE26}"/>
                  </a:ext>
                </a:extLst>
              </p:cNvPr>
              <p:cNvSpPr txBox="1"/>
              <p:nvPr/>
            </p:nvSpPr>
            <p:spPr>
              <a:xfrm>
                <a:off x="8649418" y="6259990"/>
                <a:ext cx="3054619" cy="465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Can factor 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9D493D-9E92-2E10-0E71-0517E77EA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418" y="6259990"/>
                <a:ext cx="3054619" cy="465769"/>
              </a:xfrm>
              <a:prstGeom prst="rect">
                <a:avLst/>
              </a:prstGeom>
              <a:blipFill>
                <a:blip r:embed="rId10"/>
                <a:stretch>
                  <a:fillRect l="-3320"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62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18" grpId="0" animBg="1"/>
      <p:bldP spid="19" grpId="0"/>
      <p:bldP spid="21" grpId="0" animBg="1"/>
      <p:bldP spid="22" grpId="0"/>
      <p:bldP spid="23" grpId="0"/>
      <p:bldP spid="26" grpId="0" animBg="1"/>
      <p:bldP spid="27" grpId="0" animBg="1"/>
      <p:bldP spid="28" grpId="0" animBg="1"/>
      <p:bldP spid="29" grpId="0" animBg="1"/>
      <p:bldP spid="6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510C5F0-DB3A-BB16-FF14-549ECFFDCF6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Converting degree-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𝑁𝐶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-Avoid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510C5F0-DB3A-BB16-FF14-549ECFFDCF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2EF6555-BED4-E7A9-070B-CE28639ECFBE}"/>
              </a:ext>
            </a:extLst>
          </p:cNvPr>
          <p:cNvSpPr txBox="1"/>
          <p:nvPr/>
        </p:nvSpPr>
        <p:spPr>
          <a:xfrm>
            <a:off x="765573" y="2130180"/>
            <a:ext cx="3409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Degree-2-Avoid 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F544E5B-3381-C8B2-82BD-26245BFB04CB}"/>
              </a:ext>
            </a:extLst>
          </p:cNvPr>
          <p:cNvSpPr/>
          <p:nvPr/>
        </p:nvSpPr>
        <p:spPr>
          <a:xfrm>
            <a:off x="3431173" y="2118419"/>
            <a:ext cx="1309687" cy="496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A35E59-D496-2598-4148-2902CB136955}"/>
                  </a:ext>
                </a:extLst>
              </p:cNvPr>
              <p:cNvSpPr txBox="1"/>
              <p:nvPr/>
            </p:nvSpPr>
            <p:spPr>
              <a:xfrm>
                <a:off x="5314952" y="2087205"/>
                <a:ext cx="1562096" cy="47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/>
                  <a:t>-Avoid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A35E59-D496-2598-4148-2902CB136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52" y="2087205"/>
                <a:ext cx="1562096" cy="470835"/>
              </a:xfrm>
              <a:prstGeom prst="rect">
                <a:avLst/>
              </a:prstGeom>
              <a:blipFill>
                <a:blip r:embed="rId4"/>
                <a:stretch>
                  <a:fillRect l="-806" t="-7895" r="-887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EC4BE09-A61F-9251-46CB-E2EC8FB89696}"/>
              </a:ext>
            </a:extLst>
          </p:cNvPr>
          <p:cNvSpPr/>
          <p:nvPr/>
        </p:nvSpPr>
        <p:spPr>
          <a:xfrm>
            <a:off x="471279" y="3172728"/>
            <a:ext cx="7229474" cy="28571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A0BB43-8BFE-1BF5-0EEB-B963B21403AF}"/>
                  </a:ext>
                </a:extLst>
              </p:cNvPr>
              <p:cNvSpPr txBox="1"/>
              <p:nvPr/>
            </p:nvSpPr>
            <p:spPr>
              <a:xfrm>
                <a:off x="696139" y="3622452"/>
                <a:ext cx="274626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Degree-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A0BB43-8BFE-1BF5-0EEB-B963B2140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39" y="3622452"/>
                <a:ext cx="2746268" cy="954107"/>
              </a:xfrm>
              <a:prstGeom prst="rect">
                <a:avLst/>
              </a:prstGeom>
              <a:blipFill>
                <a:blip r:embed="rId5"/>
                <a:stretch>
                  <a:fillRect t="-657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B7DDB129-7A56-CCA2-B9FE-C09B4851584F}"/>
              </a:ext>
            </a:extLst>
          </p:cNvPr>
          <p:cNvSpPr/>
          <p:nvPr/>
        </p:nvSpPr>
        <p:spPr>
          <a:xfrm>
            <a:off x="8367714" y="2028826"/>
            <a:ext cx="3543300" cy="242663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796AB9-8C11-EC55-B28B-C3682012A4EB}"/>
                  </a:ext>
                </a:extLst>
              </p:cNvPr>
              <p:cNvSpPr txBox="1"/>
              <p:nvPr/>
            </p:nvSpPr>
            <p:spPr>
              <a:xfrm>
                <a:off x="8472488" y="2028825"/>
                <a:ext cx="3543300" cy="2314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Rigidity: </a:t>
                </a:r>
                <a:r>
                  <a:rPr lang="en-US" sz="2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num>
                      <m:den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)</a:t>
                </a:r>
                <a:r>
                  <a:rPr lang="en-US" sz="2400" dirty="0"/>
                  <a:t>-rigid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Degree-2 Stretch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b="0" dirty="0"/>
                  <a:t> Stretch =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+</m:t>
                    </m:r>
                  </m:oMath>
                </a14:m>
                <a:r>
                  <a:rPr lang="en-US" sz="24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796AB9-8C11-EC55-B28B-C3682012A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488" y="2028825"/>
                <a:ext cx="3543300" cy="2314544"/>
              </a:xfrm>
              <a:prstGeom prst="rect">
                <a:avLst/>
              </a:prstGeom>
              <a:blipFill>
                <a:blip r:embed="rId6"/>
                <a:stretch>
                  <a:fillRect l="-2857" b="-3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CA822E77-7F2D-AC63-58C1-EDBA41BCB5F8}"/>
              </a:ext>
            </a:extLst>
          </p:cNvPr>
          <p:cNvSpPr/>
          <p:nvPr/>
        </p:nvSpPr>
        <p:spPr>
          <a:xfrm>
            <a:off x="8367713" y="5338761"/>
            <a:ext cx="3543300" cy="11541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Rigidity =&gt; </a:t>
            </a:r>
          </a:p>
          <a:p>
            <a:pPr algn="ctr"/>
            <a:r>
              <a:rPr lang="en-US" sz="2400" dirty="0"/>
              <a:t>Super-linear 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539E78-821D-2C0D-FBF3-7326DB0E2560}"/>
                  </a:ext>
                </a:extLst>
              </p:cNvPr>
              <p:cNvSpPr txBox="1"/>
              <p:nvPr/>
            </p:nvSpPr>
            <p:spPr>
              <a:xfrm>
                <a:off x="471278" y="4767506"/>
                <a:ext cx="7229474" cy="112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There exists a polynomial-time  Decoder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such that:</a:t>
                </a:r>
              </a:p>
              <a:p>
                <a:pPr algn="ctr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 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d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539E78-821D-2C0D-FBF3-7326DB0E2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78" y="4767506"/>
                <a:ext cx="7229474" cy="1128771"/>
              </a:xfrm>
              <a:prstGeom prst="rect">
                <a:avLst/>
              </a:prstGeom>
              <a:blipFill>
                <a:blip r:embed="rId7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8757D1-1ACA-3309-2311-3F6E6266A783}"/>
                  </a:ext>
                </a:extLst>
              </p:cNvPr>
              <p:cNvSpPr txBox="1"/>
              <p:nvPr/>
            </p:nvSpPr>
            <p:spPr>
              <a:xfrm>
                <a:off x="3616615" y="3600459"/>
                <a:ext cx="2413655" cy="99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8757D1-1ACA-3309-2311-3F6E6266A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615" y="3600459"/>
                <a:ext cx="2413655" cy="998094"/>
              </a:xfrm>
              <a:prstGeom prst="rect">
                <a:avLst/>
              </a:prstGeom>
              <a:blipFill>
                <a:blip r:embed="rId8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410C72B-06D0-0230-9B75-5ACC0B777D2C}"/>
              </a:ext>
            </a:extLst>
          </p:cNvPr>
          <p:cNvSpPr txBox="1"/>
          <p:nvPr/>
        </p:nvSpPr>
        <p:spPr>
          <a:xfrm>
            <a:off x="6413535" y="3172728"/>
            <a:ext cx="1337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[AIK 06]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20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 animBg="1"/>
      <p:bldP spid="9" grpId="0"/>
      <p:bldP spid="12" grpId="0" animBg="1"/>
      <p:bldP spid="13" grpId="0"/>
      <p:bldP spid="14" grpId="0" animBg="1"/>
      <p:bldP spid="15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86DA1-B160-0FDD-062B-5CDD3626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5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Range Avoidance Problem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D1AE04-7B83-D267-9746-444D42BAEAB3}"/>
              </a:ext>
            </a:extLst>
          </p:cNvPr>
          <p:cNvSpPr/>
          <p:nvPr/>
        </p:nvSpPr>
        <p:spPr>
          <a:xfrm>
            <a:off x="1157288" y="3002756"/>
            <a:ext cx="2085975" cy="14573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4D614A-4B0C-4701-4CD0-0D49DC0A2B33}"/>
              </a:ext>
            </a:extLst>
          </p:cNvPr>
          <p:cNvSpPr txBox="1"/>
          <p:nvPr/>
        </p:nvSpPr>
        <p:spPr>
          <a:xfrm>
            <a:off x="7844086" y="849203"/>
            <a:ext cx="4347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Kleinberg, </a:t>
            </a:r>
            <a:r>
              <a:rPr lang="en-US" b="1" dirty="0" err="1"/>
              <a:t>Korten</a:t>
            </a:r>
            <a:r>
              <a:rPr lang="en-US" b="1" dirty="0"/>
              <a:t>, </a:t>
            </a:r>
            <a:r>
              <a:rPr lang="en-US" b="1" dirty="0" err="1"/>
              <a:t>Mitropolsky</a:t>
            </a:r>
            <a:r>
              <a:rPr lang="en-US" b="1" dirty="0"/>
              <a:t>, Papadimitriou [ITCS 2021]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F81A63-8C25-89B4-BC36-6DE8B7A71BC5}"/>
                  </a:ext>
                </a:extLst>
              </p:cNvPr>
              <p:cNvSpPr/>
              <p:nvPr/>
            </p:nvSpPr>
            <p:spPr>
              <a:xfrm>
                <a:off x="1157289" y="4752971"/>
                <a:ext cx="2085974" cy="40481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F81A63-8C25-89B4-BC36-6DE8B7A71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289" y="4752971"/>
                <a:ext cx="2085974" cy="404813"/>
              </a:xfrm>
              <a:prstGeom prst="rect">
                <a:avLst/>
              </a:prstGeom>
              <a:blipFill>
                <a:blip r:embed="rId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3BAE65-9F47-678B-309A-78BCD152017A}"/>
                  </a:ext>
                </a:extLst>
              </p:cNvPr>
              <p:cNvSpPr/>
              <p:nvPr/>
            </p:nvSpPr>
            <p:spPr>
              <a:xfrm>
                <a:off x="950119" y="2102647"/>
                <a:ext cx="2500312" cy="404812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3BAE65-9F47-678B-309A-78BCD1520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19" y="2102647"/>
                <a:ext cx="2500312" cy="404812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52C8F72-8474-1091-31AA-255A41DF2DBA}"/>
              </a:ext>
            </a:extLst>
          </p:cNvPr>
          <p:cNvCxnSpPr>
            <a:cxnSpLocks/>
          </p:cNvCxnSpPr>
          <p:nvPr/>
        </p:nvCxnSpPr>
        <p:spPr>
          <a:xfrm flipV="1">
            <a:off x="2200276" y="4460081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30791E5-3459-793F-B23E-380C6C0B803E}"/>
              </a:ext>
            </a:extLst>
          </p:cNvPr>
          <p:cNvCxnSpPr/>
          <p:nvPr/>
        </p:nvCxnSpPr>
        <p:spPr>
          <a:xfrm flipV="1">
            <a:off x="1928811" y="4460081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DA7FFE-D601-B16C-80C2-6730DE618F1E}"/>
              </a:ext>
            </a:extLst>
          </p:cNvPr>
          <p:cNvCxnSpPr/>
          <p:nvPr/>
        </p:nvCxnSpPr>
        <p:spPr>
          <a:xfrm flipV="1">
            <a:off x="3038476" y="4460081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52BE2E-3149-0426-D004-E660292241C8}"/>
              </a:ext>
            </a:extLst>
          </p:cNvPr>
          <p:cNvCxnSpPr/>
          <p:nvPr/>
        </p:nvCxnSpPr>
        <p:spPr>
          <a:xfrm flipV="1">
            <a:off x="2752725" y="4460081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EE6B19-44BC-205F-FA21-F8CDB0E38A2E}"/>
              </a:ext>
            </a:extLst>
          </p:cNvPr>
          <p:cNvCxnSpPr/>
          <p:nvPr/>
        </p:nvCxnSpPr>
        <p:spPr>
          <a:xfrm flipV="1">
            <a:off x="2452690" y="4460081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6EB94F1-7F7F-45C7-6598-207F4F2D58C0}"/>
              </a:ext>
            </a:extLst>
          </p:cNvPr>
          <p:cNvCxnSpPr/>
          <p:nvPr/>
        </p:nvCxnSpPr>
        <p:spPr>
          <a:xfrm flipV="1">
            <a:off x="1652586" y="4475557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170BCB7-F338-DB48-9E2D-726344364EAB}"/>
              </a:ext>
            </a:extLst>
          </p:cNvPr>
          <p:cNvCxnSpPr/>
          <p:nvPr/>
        </p:nvCxnSpPr>
        <p:spPr>
          <a:xfrm flipV="1">
            <a:off x="1366836" y="4460081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610FC0-F295-1C34-E487-25AA680F8166}"/>
              </a:ext>
            </a:extLst>
          </p:cNvPr>
          <p:cNvCxnSpPr>
            <a:cxnSpLocks/>
          </p:cNvCxnSpPr>
          <p:nvPr/>
        </p:nvCxnSpPr>
        <p:spPr>
          <a:xfrm flipH="1">
            <a:off x="3038476" y="2507459"/>
            <a:ext cx="204787" cy="4952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CCE4982-4B3F-D3A2-5A28-256A6D39606F}"/>
              </a:ext>
            </a:extLst>
          </p:cNvPr>
          <p:cNvCxnSpPr>
            <a:cxnSpLocks/>
          </p:cNvCxnSpPr>
          <p:nvPr/>
        </p:nvCxnSpPr>
        <p:spPr>
          <a:xfrm>
            <a:off x="1157288" y="2532462"/>
            <a:ext cx="209548" cy="47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37A27F-C3D3-3CE0-F6A0-BED33503A583}"/>
              </a:ext>
            </a:extLst>
          </p:cNvPr>
          <p:cNvCxnSpPr>
            <a:cxnSpLocks/>
          </p:cNvCxnSpPr>
          <p:nvPr/>
        </p:nvCxnSpPr>
        <p:spPr>
          <a:xfrm>
            <a:off x="2938463" y="2507457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F025C86-AC57-422B-FD78-4983C72B58FB}"/>
                  </a:ext>
                </a:extLst>
              </p:cNvPr>
              <p:cNvSpPr txBox="1"/>
              <p:nvPr/>
            </p:nvSpPr>
            <p:spPr>
              <a:xfrm>
                <a:off x="8372974" y="2191434"/>
                <a:ext cx="3180850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Output</a:t>
                </a:r>
                <a:endParaRPr lang="en-US" sz="2800" b="0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/>
                  <a:t> 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b="0" dirty="0"/>
              </a:p>
              <a:p>
                <a:r>
                  <a:rPr lang="en-US" sz="2400" dirty="0"/>
                  <a:t>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F025C86-AC57-422B-FD78-4983C72B5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974" y="2191434"/>
                <a:ext cx="3180850" cy="2092881"/>
              </a:xfrm>
              <a:prstGeom prst="rect">
                <a:avLst/>
              </a:prstGeom>
              <a:blipFill>
                <a:blip r:embed="rId4"/>
                <a:stretch>
                  <a:fillRect t="-3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AF5D0B9-A19F-9135-EDAA-945A5D328C03}"/>
              </a:ext>
            </a:extLst>
          </p:cNvPr>
          <p:cNvCxnSpPr>
            <a:cxnSpLocks/>
          </p:cNvCxnSpPr>
          <p:nvPr/>
        </p:nvCxnSpPr>
        <p:spPr>
          <a:xfrm>
            <a:off x="2619376" y="2519959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ACB3554-421D-3B7E-7FB8-1AD007485D57}"/>
              </a:ext>
            </a:extLst>
          </p:cNvPr>
          <p:cNvCxnSpPr>
            <a:cxnSpLocks/>
          </p:cNvCxnSpPr>
          <p:nvPr/>
        </p:nvCxnSpPr>
        <p:spPr>
          <a:xfrm>
            <a:off x="2333625" y="2507457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A5A0D52-C4EA-7633-513D-3F57C20EEEE4}"/>
              </a:ext>
            </a:extLst>
          </p:cNvPr>
          <p:cNvCxnSpPr>
            <a:cxnSpLocks/>
          </p:cNvCxnSpPr>
          <p:nvPr/>
        </p:nvCxnSpPr>
        <p:spPr>
          <a:xfrm>
            <a:off x="2076451" y="2507457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8561BF0-6294-A181-20F4-EBBA638A5FC3}"/>
              </a:ext>
            </a:extLst>
          </p:cNvPr>
          <p:cNvCxnSpPr>
            <a:cxnSpLocks/>
          </p:cNvCxnSpPr>
          <p:nvPr/>
        </p:nvCxnSpPr>
        <p:spPr>
          <a:xfrm>
            <a:off x="1762126" y="2507457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A8BB86-1D67-8BEF-9B60-D2EB876223B9}"/>
              </a:ext>
            </a:extLst>
          </p:cNvPr>
          <p:cNvCxnSpPr>
            <a:cxnSpLocks/>
          </p:cNvCxnSpPr>
          <p:nvPr/>
        </p:nvCxnSpPr>
        <p:spPr>
          <a:xfrm>
            <a:off x="1476375" y="2507457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3CF0ED1-59F8-5A4C-F528-793742A09746}"/>
                  </a:ext>
                </a:extLst>
              </p:cNvPr>
              <p:cNvSpPr txBox="1"/>
              <p:nvPr/>
            </p:nvSpPr>
            <p:spPr>
              <a:xfrm>
                <a:off x="4663237" y="2274867"/>
                <a:ext cx="3180850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Input</a:t>
                </a:r>
                <a:endParaRPr lang="en-US" sz="2800" b="0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0,1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0,1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r>
                  <a:rPr lang="en-US" sz="2400" dirty="0"/>
                  <a:t>     Stretch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3CF0ED1-59F8-5A4C-F528-793742A09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237" y="2274867"/>
                <a:ext cx="3180850" cy="1908215"/>
              </a:xfrm>
              <a:prstGeom prst="rect">
                <a:avLst/>
              </a:prstGeom>
              <a:blipFill>
                <a:blip r:embed="rId5"/>
                <a:stretch>
                  <a:fillRect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549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7B0623-39ED-CC63-857C-8A151C7599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Framework for Algorithms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𝑁𝐶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-Avoid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7B0623-39ED-CC63-857C-8A151C759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D3A3280-B3A6-CA42-D84A-00317E455878}"/>
              </a:ext>
            </a:extLst>
          </p:cNvPr>
          <p:cNvSpPr txBox="1"/>
          <p:nvPr/>
        </p:nvSpPr>
        <p:spPr>
          <a:xfrm>
            <a:off x="1114424" y="1943101"/>
            <a:ext cx="4414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if we had a </a:t>
            </a:r>
            <a:r>
              <a:rPr lang="en-US" sz="2400" dirty="0">
                <a:solidFill>
                  <a:srgbClr val="C00000"/>
                </a:solidFill>
              </a:rPr>
              <a:t>#SAT</a:t>
            </a:r>
            <a:r>
              <a:rPr lang="en-US" sz="2400" dirty="0"/>
              <a:t> Oracle?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DD8C33-7F3A-E4D6-7CE7-1011761B515D}"/>
                  </a:ext>
                </a:extLst>
              </p:cNvPr>
              <p:cNvSpPr txBox="1"/>
              <p:nvPr/>
            </p:nvSpPr>
            <p:spPr>
              <a:xfrm>
                <a:off x="1364455" y="2572082"/>
                <a:ext cx="6143626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Each output bit  defines a </a:t>
                </a: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CNF</a:t>
                </a:r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/>
                  <a:t>-clauses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DD8C33-7F3A-E4D6-7CE7-1011761B5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55" y="2572082"/>
                <a:ext cx="6143626" cy="468205"/>
              </a:xfrm>
              <a:prstGeom prst="rect">
                <a:avLst/>
              </a:prstGeom>
              <a:blipFill>
                <a:blip r:embed="rId4"/>
                <a:stretch>
                  <a:fillRect l="-1649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F72E892-C1B7-B741-D66D-0F7B38E63BBA}"/>
              </a:ext>
            </a:extLst>
          </p:cNvPr>
          <p:cNvSpPr txBox="1"/>
          <p:nvPr/>
        </p:nvSpPr>
        <p:spPr>
          <a:xfrm>
            <a:off x="1364455" y="31253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</a:t>
            </a:r>
            <a:r>
              <a:rPr lang="en-US" sz="2400" dirty="0">
                <a:solidFill>
                  <a:srgbClr val="C00000"/>
                </a:solidFill>
              </a:rPr>
              <a:t>#SAT </a:t>
            </a:r>
            <a:r>
              <a:rPr lang="en-US" sz="2400" dirty="0"/>
              <a:t>oracle to figure out which assignment shrink number of satisfying inputs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86628D-7AB9-3AB7-26F4-765D3564A08B}"/>
              </a:ext>
            </a:extLst>
          </p:cNvPr>
          <p:cNvSpPr txBox="1"/>
          <p:nvPr/>
        </p:nvSpPr>
        <p:spPr>
          <a:xfrm>
            <a:off x="1364455" y="3754281"/>
            <a:ext cx="5086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</a:t>
            </a:r>
            <a:r>
              <a:rPr lang="en-US" sz="2400" dirty="0">
                <a:solidFill>
                  <a:srgbClr val="002060"/>
                </a:solidFill>
              </a:rPr>
              <a:t>n</a:t>
            </a:r>
            <a:r>
              <a:rPr lang="en-US" sz="2400" dirty="0"/>
              <a:t> steps at most </a:t>
            </a:r>
            <a:r>
              <a:rPr lang="en-US" sz="2400" dirty="0">
                <a:solidFill>
                  <a:srgbClr val="7030A0"/>
                </a:solidFill>
              </a:rPr>
              <a:t>1</a:t>
            </a:r>
            <a:r>
              <a:rPr lang="en-US" sz="2400" dirty="0"/>
              <a:t> remaining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680851-F117-62CD-7AD9-DBF8F5139DFC}"/>
                  </a:ext>
                </a:extLst>
              </p:cNvPr>
              <p:cNvSpPr txBox="1"/>
              <p:nvPr/>
            </p:nvSpPr>
            <p:spPr>
              <a:xfrm>
                <a:off x="1364455" y="4372087"/>
                <a:ext cx="527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can solve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Avoid</a:t>
                </a:r>
                <a:r>
                  <a:rPr lang="en-US" sz="2400" dirty="0"/>
                  <a:t> with stretch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680851-F117-62CD-7AD9-DBF8F5139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55" y="4372087"/>
                <a:ext cx="5272088" cy="461665"/>
              </a:xfrm>
              <a:prstGeom prst="rect">
                <a:avLst/>
              </a:prstGeom>
              <a:blipFill>
                <a:blip r:embed="rId5"/>
                <a:stretch>
                  <a:fillRect l="-192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8DF1741-748B-CD40-502B-FEBF740CC66C}"/>
              </a:ext>
            </a:extLst>
          </p:cNvPr>
          <p:cNvSpPr txBox="1"/>
          <p:nvPr/>
        </p:nvSpPr>
        <p:spPr>
          <a:xfrm>
            <a:off x="4100512" y="5337859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#SAT </a:t>
            </a:r>
            <a:r>
              <a:rPr lang="en-US" sz="2400" dirty="0"/>
              <a:t>too </a:t>
            </a:r>
            <a:r>
              <a:rPr lang="en-US" sz="2400" dirty="0">
                <a:solidFill>
                  <a:schemeClr val="accent6"/>
                </a:solidFill>
              </a:rPr>
              <a:t>expensive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8777B2-6ADE-D810-94DC-4CC6FAFDD2EB}"/>
              </a:ext>
            </a:extLst>
          </p:cNvPr>
          <p:cNvSpPr txBox="1"/>
          <p:nvPr/>
        </p:nvSpPr>
        <p:spPr>
          <a:xfrm>
            <a:off x="4100511" y="5913223"/>
            <a:ext cx="6215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Try simulating same idea via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affine subspaces</a:t>
            </a:r>
          </a:p>
        </p:txBody>
      </p:sp>
    </p:spTree>
    <p:extLst>
      <p:ext uri="{BB962C8B-B14F-4D97-AF65-F5344CB8AC3E}">
        <p14:creationId xmlns:p14="http://schemas.microsoft.com/office/powerpoint/2010/main" val="48234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8" grpId="0"/>
      <p:bldP spid="19" grpId="0"/>
      <p:bldP spid="20" grpId="0"/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7B0623-39ED-CC63-857C-8A151C7599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Linear Algebra Framework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𝑁𝐶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-Avoid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7B0623-39ED-CC63-857C-8A151C759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D3A3280-B3A6-CA42-D84A-00317E455878}"/>
              </a:ext>
            </a:extLst>
          </p:cNvPr>
          <p:cNvSpPr txBox="1"/>
          <p:nvPr/>
        </p:nvSpPr>
        <p:spPr>
          <a:xfrm>
            <a:off x="1114425" y="1943101"/>
            <a:ext cx="312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y = (*,*,*, …….,*,* 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4FC46-E728-5A7A-35B7-72DA5F41E30D}"/>
              </a:ext>
            </a:extLst>
          </p:cNvPr>
          <p:cNvSpPr txBox="1"/>
          <p:nvPr/>
        </p:nvSpPr>
        <p:spPr>
          <a:xfrm>
            <a:off x="1114423" y="3064758"/>
            <a:ext cx="3328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y = (*,1,*,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r>
              <a:rPr lang="en-US" sz="2400" dirty="0"/>
              <a:t>,0,*, *)     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DD4D4E-0C46-D1D7-BE42-18C5C203025C}"/>
                  </a:ext>
                </a:extLst>
              </p:cNvPr>
              <p:cNvSpPr txBox="1"/>
              <p:nvPr/>
            </p:nvSpPr>
            <p:spPr>
              <a:xfrm>
                <a:off x="7150891" y="1929557"/>
                <a:ext cx="20574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DD4D4E-0C46-D1D7-BE42-18C5C2030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891" y="1929557"/>
                <a:ext cx="2057401" cy="461665"/>
              </a:xfrm>
              <a:prstGeom prst="rect">
                <a:avLst/>
              </a:prstGeom>
              <a:blipFill>
                <a:blip r:embed="rId4"/>
                <a:stretch>
                  <a:fillRect l="-613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5B4F6B-A494-47B8-D9FE-8612825B74C4}"/>
                  </a:ext>
                </a:extLst>
              </p:cNvPr>
              <p:cNvSpPr txBox="1"/>
              <p:nvPr/>
            </p:nvSpPr>
            <p:spPr>
              <a:xfrm>
                <a:off x="1114423" y="4222402"/>
                <a:ext cx="7243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If 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dim(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)=0  </a:t>
                </a:r>
                <a:r>
                  <a:rPr lang="en-US" sz="2400" dirty="0"/>
                  <a:t>=&gt; Solution for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Avoid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5B4F6B-A494-47B8-D9FE-8612825B7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23" y="4222402"/>
                <a:ext cx="7243763" cy="461665"/>
              </a:xfrm>
              <a:prstGeom prst="rect">
                <a:avLst/>
              </a:prstGeom>
              <a:blipFill>
                <a:blip r:embed="rId5"/>
                <a:stretch>
                  <a:fillRect l="-122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138118-99A8-30E3-EF95-6CC62BF3DED8}"/>
                  </a:ext>
                </a:extLst>
              </p:cNvPr>
              <p:cNvSpPr txBox="1"/>
              <p:nvPr/>
            </p:nvSpPr>
            <p:spPr>
              <a:xfrm>
                <a:off x="7150891" y="2973638"/>
                <a:ext cx="39266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dim(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 &lt; dim(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  <a:p>
                <a:r>
                  <a:rPr lang="en-US" sz="2400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’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138118-99A8-30E3-EF95-6CC62BF3D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891" y="2973638"/>
                <a:ext cx="3926686" cy="830997"/>
              </a:xfrm>
              <a:prstGeom prst="rect">
                <a:avLst/>
              </a:prstGeom>
              <a:blipFill>
                <a:blip r:embed="rId6"/>
                <a:stretch>
                  <a:fillRect l="-2581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FD4934E-95A1-70A6-5740-3E5C3E3CEAF1}"/>
              </a:ext>
            </a:extLst>
          </p:cNvPr>
          <p:cNvSpPr txBox="1"/>
          <p:nvPr/>
        </p:nvSpPr>
        <p:spPr>
          <a:xfrm>
            <a:off x="3038475" y="5306963"/>
            <a:ext cx="545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Tradeoff </a:t>
            </a:r>
            <a:r>
              <a:rPr lang="en-US" sz="2400" dirty="0">
                <a:solidFill>
                  <a:srgbClr val="C00000"/>
                </a:solidFill>
              </a:rPr>
              <a:t>#SAT-</a:t>
            </a:r>
            <a:r>
              <a:rPr lang="en-US" sz="2400" dirty="0"/>
              <a:t>Oracle with </a:t>
            </a:r>
            <a:r>
              <a:rPr lang="en-US" sz="2400" dirty="0">
                <a:solidFill>
                  <a:srgbClr val="FF0000"/>
                </a:solidFill>
              </a:rPr>
              <a:t>bigger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stretch</a:t>
            </a:r>
          </a:p>
        </p:txBody>
      </p:sp>
    </p:spTree>
    <p:extLst>
      <p:ext uri="{BB962C8B-B14F-4D97-AF65-F5344CB8AC3E}">
        <p14:creationId xmlns:p14="http://schemas.microsoft.com/office/powerpoint/2010/main" val="53903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5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83F853-AE60-ED76-F32F-D46C2BC581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Warmup: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𝑁𝐶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-Avoid with stretch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83F853-AE60-ED76-F32F-D46C2BC581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nector 3">
                <a:extLst>
                  <a:ext uri="{FF2B5EF4-FFF2-40B4-BE49-F238E27FC236}">
                    <a16:creationId xmlns:a16="http://schemas.microsoft.com/office/drawing/2014/main" id="{234BF7A0-CCA3-E564-C89B-B3859B375DF5}"/>
                  </a:ext>
                </a:extLst>
              </p:cNvPr>
              <p:cNvSpPr/>
              <p:nvPr/>
            </p:nvSpPr>
            <p:spPr>
              <a:xfrm>
                <a:off x="9613107" y="1443817"/>
                <a:ext cx="528638" cy="485775"/>
              </a:xfrm>
              <a:prstGeom prst="flowChartConnector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Connector 3">
                <a:extLst>
                  <a:ext uri="{FF2B5EF4-FFF2-40B4-BE49-F238E27FC236}">
                    <a16:creationId xmlns:a16="http://schemas.microsoft.com/office/drawing/2014/main" id="{234BF7A0-CCA3-E564-C89B-B3859B375D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107" y="1443817"/>
                <a:ext cx="528638" cy="485775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nector 4">
                <a:extLst>
                  <a:ext uri="{FF2B5EF4-FFF2-40B4-BE49-F238E27FC236}">
                    <a16:creationId xmlns:a16="http://schemas.microsoft.com/office/drawing/2014/main" id="{994442B8-98C5-D28E-2AF9-26FAD89CB67F}"/>
                  </a:ext>
                </a:extLst>
              </p:cNvPr>
              <p:cNvSpPr/>
              <p:nvPr/>
            </p:nvSpPr>
            <p:spPr>
              <a:xfrm>
                <a:off x="11515724" y="2740802"/>
                <a:ext cx="528638" cy="48577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nector 4">
                <a:extLst>
                  <a:ext uri="{FF2B5EF4-FFF2-40B4-BE49-F238E27FC236}">
                    <a16:creationId xmlns:a16="http://schemas.microsoft.com/office/drawing/2014/main" id="{994442B8-98C5-D28E-2AF9-26FAD89CB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5724" y="2740802"/>
                <a:ext cx="528638" cy="485775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nector 5">
                <a:extLst>
                  <a:ext uri="{FF2B5EF4-FFF2-40B4-BE49-F238E27FC236}">
                    <a16:creationId xmlns:a16="http://schemas.microsoft.com/office/drawing/2014/main" id="{D415F149-674E-3458-B562-4F17F12317C9}"/>
                  </a:ext>
                </a:extLst>
              </p:cNvPr>
              <p:cNvSpPr/>
              <p:nvPr/>
            </p:nvSpPr>
            <p:spPr>
              <a:xfrm>
                <a:off x="10577512" y="1443817"/>
                <a:ext cx="528638" cy="485775"/>
              </a:xfrm>
              <a:prstGeom prst="flowChartConnector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Connector 5">
                <a:extLst>
                  <a:ext uri="{FF2B5EF4-FFF2-40B4-BE49-F238E27FC236}">
                    <a16:creationId xmlns:a16="http://schemas.microsoft.com/office/drawing/2014/main" id="{D415F149-674E-3458-B562-4F17F12317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7512" y="1443817"/>
                <a:ext cx="528638" cy="485775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nector 6">
                <a:extLst>
                  <a:ext uri="{FF2B5EF4-FFF2-40B4-BE49-F238E27FC236}">
                    <a16:creationId xmlns:a16="http://schemas.microsoft.com/office/drawing/2014/main" id="{5676523F-0569-6276-7BC0-378D8322DAA0}"/>
                  </a:ext>
                </a:extLst>
              </p:cNvPr>
              <p:cNvSpPr/>
              <p:nvPr/>
            </p:nvSpPr>
            <p:spPr>
              <a:xfrm>
                <a:off x="10577512" y="2704287"/>
                <a:ext cx="528638" cy="48577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nector 6">
                <a:extLst>
                  <a:ext uri="{FF2B5EF4-FFF2-40B4-BE49-F238E27FC236}">
                    <a16:creationId xmlns:a16="http://schemas.microsoft.com/office/drawing/2014/main" id="{5676523F-0569-6276-7BC0-378D8322D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7512" y="2704287"/>
                <a:ext cx="528638" cy="485775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nector 7">
                <a:extLst>
                  <a:ext uri="{FF2B5EF4-FFF2-40B4-BE49-F238E27FC236}">
                    <a16:creationId xmlns:a16="http://schemas.microsoft.com/office/drawing/2014/main" id="{FA6857F0-D7F7-9471-003F-05BDC3E774DF}"/>
                  </a:ext>
                </a:extLst>
              </p:cNvPr>
              <p:cNvSpPr/>
              <p:nvPr/>
            </p:nvSpPr>
            <p:spPr>
              <a:xfrm>
                <a:off x="9613107" y="2740805"/>
                <a:ext cx="528638" cy="48577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nector 7">
                <a:extLst>
                  <a:ext uri="{FF2B5EF4-FFF2-40B4-BE49-F238E27FC236}">
                    <a16:creationId xmlns:a16="http://schemas.microsoft.com/office/drawing/2014/main" id="{FA6857F0-D7F7-9471-003F-05BDC3E77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107" y="2740805"/>
                <a:ext cx="528638" cy="485775"/>
              </a:xfrm>
              <a:prstGeom prst="flowChartConnector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nector 8">
                <a:extLst>
                  <a:ext uri="{FF2B5EF4-FFF2-40B4-BE49-F238E27FC236}">
                    <a16:creationId xmlns:a16="http://schemas.microsoft.com/office/drawing/2014/main" id="{CD402FD5-C51F-CAB1-9E9A-233A36CF4FDA}"/>
                  </a:ext>
                </a:extLst>
              </p:cNvPr>
              <p:cNvSpPr/>
              <p:nvPr/>
            </p:nvSpPr>
            <p:spPr>
              <a:xfrm>
                <a:off x="8529639" y="2740804"/>
                <a:ext cx="528638" cy="48577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nector 8">
                <a:extLst>
                  <a:ext uri="{FF2B5EF4-FFF2-40B4-BE49-F238E27FC236}">
                    <a16:creationId xmlns:a16="http://schemas.microsoft.com/office/drawing/2014/main" id="{CD402FD5-C51F-CAB1-9E9A-233A36CF4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639" y="2740804"/>
                <a:ext cx="528638" cy="485775"/>
              </a:xfrm>
              <a:prstGeom prst="flowChartConnector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659263-2E12-A260-089B-AB3D66D5E6B3}"/>
              </a:ext>
            </a:extLst>
          </p:cNvPr>
          <p:cNvCxnSpPr>
            <a:cxnSpLocks/>
            <a:stCxn id="9" idx="7"/>
            <a:endCxn id="4" idx="3"/>
          </p:cNvCxnSpPr>
          <p:nvPr/>
        </p:nvCxnSpPr>
        <p:spPr>
          <a:xfrm flipV="1">
            <a:off x="8980860" y="1858452"/>
            <a:ext cx="709664" cy="95349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53A362-C5B5-3CF3-1EEE-7487C2796679}"/>
              </a:ext>
            </a:extLst>
          </p:cNvPr>
          <p:cNvCxnSpPr>
            <a:cxnSpLocks/>
            <a:stCxn id="8" idx="0"/>
            <a:endCxn id="4" idx="4"/>
          </p:cNvCxnSpPr>
          <p:nvPr/>
        </p:nvCxnSpPr>
        <p:spPr>
          <a:xfrm flipV="1">
            <a:off x="9877426" y="1929592"/>
            <a:ext cx="0" cy="81121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9DB4F95-55D9-024C-7475-4AF202A7A807}"/>
              </a:ext>
            </a:extLst>
          </p:cNvPr>
          <p:cNvCxnSpPr>
            <a:cxnSpLocks/>
            <a:stCxn id="6" idx="5"/>
            <a:endCxn id="5" idx="1"/>
          </p:cNvCxnSpPr>
          <p:nvPr/>
        </p:nvCxnSpPr>
        <p:spPr>
          <a:xfrm>
            <a:off x="11028733" y="1858452"/>
            <a:ext cx="564408" cy="95349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8AAED1-1FF0-7EFE-26D0-A032D7B3A42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10841831" y="1929592"/>
            <a:ext cx="0" cy="77469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CD7690-FAE8-BE79-4462-F7BBA6E633BD}"/>
              </a:ext>
            </a:extLst>
          </p:cNvPr>
          <p:cNvCxnSpPr>
            <a:cxnSpLocks/>
            <a:stCxn id="8" idx="7"/>
            <a:endCxn id="6" idx="3"/>
          </p:cNvCxnSpPr>
          <p:nvPr/>
        </p:nvCxnSpPr>
        <p:spPr>
          <a:xfrm flipV="1">
            <a:off x="10064328" y="1858452"/>
            <a:ext cx="590601" cy="95349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FDB162-DCD7-2A0B-B675-9E3B97DA7B56}"/>
              </a:ext>
            </a:extLst>
          </p:cNvPr>
          <p:cNvCxnSpPr>
            <a:cxnSpLocks/>
            <a:stCxn id="4" idx="4"/>
            <a:endCxn id="7" idx="1"/>
          </p:cNvCxnSpPr>
          <p:nvPr/>
        </p:nvCxnSpPr>
        <p:spPr>
          <a:xfrm>
            <a:off x="9877426" y="1929592"/>
            <a:ext cx="777503" cy="84583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779BC5-7219-7BD1-F823-4C164351F10B}"/>
                  </a:ext>
                </a:extLst>
              </p:cNvPr>
              <p:cNvSpPr txBox="1"/>
              <p:nvPr/>
            </p:nvSpPr>
            <p:spPr>
              <a:xfrm>
                <a:off x="904410" y="1910023"/>
                <a:ext cx="7496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pairs of outputs that both depend on same pair of inputs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779BC5-7219-7BD1-F823-4C164351F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10" y="1910023"/>
                <a:ext cx="7496470" cy="461665"/>
              </a:xfrm>
              <a:prstGeom prst="rect">
                <a:avLst/>
              </a:prstGeom>
              <a:blipFill>
                <a:blip r:embed="rId9"/>
                <a:stretch>
                  <a:fillRect t="-8108" r="-67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5A91BC-1F09-8E60-281F-36AEE3641220}"/>
                  </a:ext>
                </a:extLst>
              </p:cNvPr>
              <p:cNvSpPr txBox="1"/>
              <p:nvPr/>
            </p:nvSpPr>
            <p:spPr>
              <a:xfrm>
                <a:off x="876590" y="2640960"/>
                <a:ext cx="69443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There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s.t.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has at most 4 satisfying assignments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5A91BC-1F09-8E60-281F-36AEE3641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90" y="2640960"/>
                <a:ext cx="6944309" cy="830997"/>
              </a:xfrm>
              <a:prstGeom prst="rect">
                <a:avLst/>
              </a:prstGeom>
              <a:blipFill>
                <a:blip r:embed="rId10"/>
                <a:stretch>
                  <a:fillRect l="-1463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65D105-D7CD-63C7-277D-9E4EBA357E46}"/>
                  </a:ext>
                </a:extLst>
              </p:cNvPr>
              <p:cNvSpPr txBox="1"/>
              <p:nvPr/>
            </p:nvSpPr>
            <p:spPr>
              <a:xfrm>
                <a:off x="992687" y="5671132"/>
                <a:ext cx="24220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Case 2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65D105-D7CD-63C7-277D-9E4EBA357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87" y="5671132"/>
                <a:ext cx="2422025" cy="461665"/>
              </a:xfrm>
              <a:prstGeom prst="rect">
                <a:avLst/>
              </a:prstGeom>
              <a:blipFill>
                <a:blip r:embed="rId11"/>
                <a:stretch>
                  <a:fillRect l="-157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A239E38-6023-3DA2-23DB-919FD7BAEC40}"/>
                  </a:ext>
                </a:extLst>
              </p:cNvPr>
              <p:cNvSpPr txBox="1"/>
              <p:nvPr/>
            </p:nvSpPr>
            <p:spPr>
              <a:xfrm>
                <a:off x="838201" y="3580950"/>
                <a:ext cx="4433888" cy="834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Can define 3-dimensional Affine Subspace over 4 points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en-US" sz="2400" dirty="0"/>
                  <a:t>.  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A239E38-6023-3DA2-23DB-919FD7BAE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3580950"/>
                <a:ext cx="4433888" cy="834459"/>
              </a:xfrm>
              <a:prstGeom prst="rect">
                <a:avLst/>
              </a:prstGeom>
              <a:blipFill>
                <a:blip r:embed="rId12"/>
                <a:stretch>
                  <a:fillRect l="-2286" t="-5970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F8D821-DA85-C5CC-C0D0-BC90E0833561}"/>
                  </a:ext>
                </a:extLst>
              </p:cNvPr>
              <p:cNvSpPr txBox="1"/>
              <p:nvPr/>
            </p:nvSpPr>
            <p:spPr>
              <a:xfrm>
                <a:off x="992687" y="4898104"/>
                <a:ext cx="24220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Case 1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sz="24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⊈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F8D821-DA85-C5CC-C0D0-BC90E0833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87" y="4898104"/>
                <a:ext cx="2422025" cy="461665"/>
              </a:xfrm>
              <a:prstGeom prst="rect">
                <a:avLst/>
              </a:prstGeom>
              <a:blipFill>
                <a:blip r:embed="rId13"/>
                <a:stretch>
                  <a:fillRect l="-4188" t="-8108" r="-209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21C7F5E-3107-F222-59DF-4F372B180ABF}"/>
                  </a:ext>
                </a:extLst>
              </p:cNvPr>
              <p:cNvSpPr txBox="1"/>
              <p:nvPr/>
            </p:nvSpPr>
            <p:spPr>
              <a:xfrm>
                <a:off x="5272089" y="3641062"/>
                <a:ext cx="254881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hyperplane over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21C7F5E-3107-F222-59DF-4F372B180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089" y="3641062"/>
                <a:ext cx="2548810" cy="830997"/>
              </a:xfrm>
              <a:prstGeom prst="rect">
                <a:avLst/>
              </a:prstGeom>
              <a:blipFill>
                <a:blip r:embed="rId14"/>
                <a:stretch>
                  <a:fillRect l="-3980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BDBA0F-2898-2A55-B7DC-603F721C53B8}"/>
                  </a:ext>
                </a:extLst>
              </p:cNvPr>
              <p:cNvSpPr txBox="1"/>
              <p:nvPr/>
            </p:nvSpPr>
            <p:spPr>
              <a:xfrm>
                <a:off x="8122446" y="3694294"/>
                <a:ext cx="31670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Extend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BDBA0F-2898-2A55-B7DC-603F721C5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446" y="3694294"/>
                <a:ext cx="3167061" cy="461665"/>
              </a:xfrm>
              <a:prstGeom prst="rect">
                <a:avLst/>
              </a:prstGeom>
              <a:blipFill>
                <a:blip r:embed="rId15"/>
                <a:stretch>
                  <a:fillRect l="-400"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8D10624-3F8A-C6A2-EF2B-7E6579B7D457}"/>
                  </a:ext>
                </a:extLst>
              </p:cNvPr>
              <p:cNvSpPr txBox="1"/>
              <p:nvPr/>
            </p:nvSpPr>
            <p:spPr>
              <a:xfrm>
                <a:off x="3414712" y="4898104"/>
                <a:ext cx="33421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dim</m:t>
                    </m:r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 &lt; dim(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8D10624-3F8A-C6A2-EF2B-7E6579B7D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712" y="4898104"/>
                <a:ext cx="3342110" cy="461665"/>
              </a:xfrm>
              <a:prstGeom prst="rect">
                <a:avLst/>
              </a:prstGeom>
              <a:blipFill>
                <a:blip r:embed="rId16"/>
                <a:stretch>
                  <a:fillRect l="-37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FF4A67B-CB77-0279-A604-EFA90215574A}"/>
              </a:ext>
            </a:extLst>
          </p:cNvPr>
          <p:cNvSpPr txBox="1"/>
          <p:nvPr/>
        </p:nvSpPr>
        <p:spPr>
          <a:xfrm>
            <a:off x="9027273" y="5164635"/>
            <a:ext cx="3167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Limitation: Affine Subspace seems too restrictive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CF3E38-BDFD-09A3-9673-DA76AE5DC333}"/>
              </a:ext>
            </a:extLst>
          </p:cNvPr>
          <p:cNvSpPr txBox="1"/>
          <p:nvPr/>
        </p:nvSpPr>
        <p:spPr>
          <a:xfrm>
            <a:off x="5044656" y="5850168"/>
            <a:ext cx="3936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How about Union of Affine Subspaces???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333517-D31E-874D-332E-27057D455EEA}"/>
              </a:ext>
            </a:extLst>
          </p:cNvPr>
          <p:cNvSpPr txBox="1"/>
          <p:nvPr/>
        </p:nvSpPr>
        <p:spPr>
          <a:xfrm>
            <a:off x="7027184" y="4592351"/>
            <a:ext cx="4944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Improve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GLW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(no use of NP oracle!!!!)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FAD3D8-0D8E-2F6D-F81F-6F8E622DEE52}"/>
              </a:ext>
            </a:extLst>
          </p:cNvPr>
          <p:cNvSpPr txBox="1"/>
          <p:nvPr/>
        </p:nvSpPr>
        <p:spPr>
          <a:xfrm>
            <a:off x="3414712" y="5671132"/>
            <a:ext cx="1339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Also easy</a:t>
            </a:r>
          </a:p>
        </p:txBody>
      </p:sp>
    </p:spTree>
    <p:extLst>
      <p:ext uri="{BB962C8B-B14F-4D97-AF65-F5344CB8AC3E}">
        <p14:creationId xmlns:p14="http://schemas.microsoft.com/office/powerpoint/2010/main" val="138431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31" grpId="0"/>
      <p:bldP spid="40" grpId="0"/>
      <p:bldP spid="47" grpId="0"/>
      <p:bldP spid="48" grpId="0"/>
      <p:bldP spid="51" grpId="0"/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FF8727-EB8C-68FA-DBE0-5734A5D8A0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Sketch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𝑁𝐶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-Avoid with stretch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FF8727-EB8C-68FA-DBE0-5734A5D8A0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EB1E8B-8DD9-39B8-3BF9-F72E0F356733}"/>
                  </a:ext>
                </a:extLst>
              </p:cNvPr>
              <p:cNvSpPr txBox="1"/>
              <p:nvPr/>
            </p:nvSpPr>
            <p:spPr>
              <a:xfrm>
                <a:off x="1114424" y="2200275"/>
                <a:ext cx="8501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Pick dense subset of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log n</a:t>
                </a:r>
                <a:r>
                  <a:rPr lang="en-US" sz="2400" dirty="0"/>
                  <a:t> inputs (</a:t>
                </a: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/>
                  <a:t>) that will map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outputs (</a:t>
                </a:r>
                <a:r>
                  <a:rPr lang="en-US" sz="2400" dirty="0">
                    <a:solidFill>
                      <a:srgbClr val="C00000"/>
                    </a:solidFill>
                  </a:rPr>
                  <a:t>O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EB1E8B-8DD9-39B8-3BF9-F72E0F356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24" y="2200275"/>
                <a:ext cx="8501064" cy="461665"/>
              </a:xfrm>
              <a:prstGeom prst="rect">
                <a:avLst/>
              </a:prstGeom>
              <a:blipFill>
                <a:blip r:embed="rId3"/>
                <a:stretch>
                  <a:fillRect l="-1045" t="-10811" r="-89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1B1031-9DD5-D7EA-A8F2-0AC5789FA903}"/>
              </a:ext>
            </a:extLst>
          </p:cNvPr>
          <p:cNvSpPr txBox="1"/>
          <p:nvPr/>
        </p:nvSpPr>
        <p:spPr>
          <a:xfrm>
            <a:off x="1114425" y="3059668"/>
            <a:ext cx="806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Maintain an affine subspace for each possible assignment 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4A912E-A700-5C5A-BDF2-3DC1B1ED5FCC}"/>
                  </a:ext>
                </a:extLst>
              </p:cNvPr>
              <p:cNvSpPr txBox="1"/>
              <p:nvPr/>
            </p:nvSpPr>
            <p:spPr>
              <a:xfrm>
                <a:off x="1263281" y="3894672"/>
                <a:ext cx="5600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At step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2400" dirty="0"/>
                  <a:t> to </a:t>
                </a:r>
                <a:r>
                  <a:rPr lang="en-US" sz="2400" dirty="0">
                    <a:solidFill>
                      <a:srgbClr val="7030A0"/>
                    </a:solidFill>
                  </a:rPr>
                  <a:t>b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4A912E-A700-5C5A-BDF2-3DC1B1ED5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281" y="3894672"/>
                <a:ext cx="5600700" cy="461665"/>
              </a:xfrm>
              <a:prstGeom prst="rect">
                <a:avLst/>
              </a:prstGeom>
              <a:blipFill>
                <a:blip r:embed="rId4"/>
                <a:stretch>
                  <a:fillRect l="-1584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04548597-D113-C524-D406-E5AFD9192AE4}"/>
              </a:ext>
            </a:extLst>
          </p:cNvPr>
          <p:cNvSpPr/>
          <p:nvPr/>
        </p:nvSpPr>
        <p:spPr>
          <a:xfrm>
            <a:off x="3882665" y="4448454"/>
            <a:ext cx="978408" cy="305611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E9304-4C8E-61A8-AAD2-AF55E1570FF0}"/>
              </a:ext>
            </a:extLst>
          </p:cNvPr>
          <p:cNvSpPr txBox="1"/>
          <p:nvPr/>
        </p:nvSpPr>
        <p:spPr>
          <a:xfrm>
            <a:off x="2407443" y="4890313"/>
            <a:ext cx="7872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Total Size of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Disjoint Union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Decreases by some </a:t>
            </a:r>
            <a:r>
              <a:rPr lang="en-US" sz="2400" dirty="0">
                <a:solidFill>
                  <a:schemeClr val="accent2"/>
                </a:solidFill>
              </a:rPr>
              <a:t>constant factor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9219B-55FD-6601-041C-343F0553F5C0}"/>
              </a:ext>
            </a:extLst>
          </p:cNvPr>
          <p:cNvSpPr txBox="1"/>
          <p:nvPr/>
        </p:nvSpPr>
        <p:spPr>
          <a:xfrm>
            <a:off x="1025773" y="6152520"/>
            <a:ext cx="525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</a:t>
            </a:r>
            <a:r>
              <a:rPr lang="en-US" sz="2400" dirty="0">
                <a:solidFill>
                  <a:srgbClr val="002060"/>
                </a:solidFill>
              </a:rPr>
              <a:t>3n</a:t>
            </a:r>
            <a:r>
              <a:rPr lang="en-US" sz="2400" dirty="0"/>
              <a:t> steps size of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disjoint union </a:t>
            </a:r>
            <a:r>
              <a:rPr lang="en-US" sz="2400" dirty="0">
                <a:solidFill>
                  <a:srgbClr val="002060"/>
                </a:solidFill>
              </a:rPr>
              <a:t>is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B0A88-5929-C31C-1FF4-D8797771E26C}"/>
              </a:ext>
            </a:extLst>
          </p:cNvPr>
          <p:cNvSpPr txBox="1"/>
          <p:nvPr/>
        </p:nvSpPr>
        <p:spPr>
          <a:xfrm>
            <a:off x="8466993" y="2574042"/>
            <a:ext cx="2749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Dense Input Lemma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74479-8E47-B53F-09A7-28EE59ED0477}"/>
              </a:ext>
            </a:extLst>
          </p:cNvPr>
          <p:cNvSpPr txBox="1"/>
          <p:nvPr/>
        </p:nvSpPr>
        <p:spPr>
          <a:xfrm>
            <a:off x="7552592" y="5460023"/>
            <a:ext cx="4463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Dimension Reduction Lemma</a:t>
            </a:r>
          </a:p>
        </p:txBody>
      </p:sp>
    </p:spTree>
    <p:extLst>
      <p:ext uri="{BB962C8B-B14F-4D97-AF65-F5344CB8AC3E}">
        <p14:creationId xmlns:p14="http://schemas.microsoft.com/office/powerpoint/2010/main" val="66317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 animBg="1"/>
      <p:bldP spid="10" grpId="0"/>
      <p:bldP spid="11" grpId="0"/>
      <p:bldP spid="3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CC790-F6A6-EBBF-6782-1E13E7C4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80" y="29337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Dense Input Lemma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628F71-1CAD-A17A-77E2-918191B2D112}"/>
              </a:ext>
            </a:extLst>
          </p:cNvPr>
          <p:cNvSpPr/>
          <p:nvPr/>
        </p:nvSpPr>
        <p:spPr>
          <a:xfrm>
            <a:off x="709226" y="1451486"/>
            <a:ext cx="9656751" cy="185515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77B8C2-3A1D-E357-B612-A01CDA528111}"/>
                  </a:ext>
                </a:extLst>
              </p:cNvPr>
              <p:cNvSpPr txBox="1"/>
              <p:nvPr/>
            </p:nvSpPr>
            <p:spPr>
              <a:xfrm>
                <a:off x="709225" y="1554263"/>
                <a:ext cx="4877188" cy="478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Lemma (Generalizes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77B8C2-3A1D-E357-B612-A01CDA528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5" y="1554263"/>
                <a:ext cx="4877188" cy="478593"/>
              </a:xfrm>
              <a:prstGeom prst="rect">
                <a:avLst/>
              </a:prstGeom>
              <a:blipFill>
                <a:blip r:embed="rId2"/>
                <a:stretch>
                  <a:fillRect l="-1818"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2367C1-D4BE-7548-A1DC-82EFD13BC06F}"/>
                  </a:ext>
                </a:extLst>
              </p:cNvPr>
              <p:cNvSpPr txBox="1"/>
              <p:nvPr/>
            </p:nvSpPr>
            <p:spPr>
              <a:xfrm>
                <a:off x="709223" y="1977329"/>
                <a:ext cx="954288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There are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inputs that map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outputs such that each of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outputs depend on at least one of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inputs. Moreover, we can find this collection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inputs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outputs in polynomial time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2367C1-D4BE-7548-A1DC-82EFD13BC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3" y="1977329"/>
                <a:ext cx="9542883" cy="1200329"/>
              </a:xfrm>
              <a:prstGeom prst="rect">
                <a:avLst/>
              </a:prstGeom>
              <a:blipFill>
                <a:blip r:embed="rId3"/>
                <a:stretch>
                  <a:fillRect l="-930" t="-3125" r="-1195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51">
                <a:extLst>
                  <a:ext uri="{FF2B5EF4-FFF2-40B4-BE49-F238E27FC236}">
                    <a16:creationId xmlns:a16="http://schemas.microsoft.com/office/drawing/2014/main" id="{E6521190-5B4F-3824-B877-855C520DAB9D}"/>
                  </a:ext>
                </a:extLst>
              </p:cNvPr>
              <p:cNvSpPr txBox="1"/>
              <p:nvPr/>
            </p:nvSpPr>
            <p:spPr>
              <a:xfrm>
                <a:off x="9401118" y="4118873"/>
                <a:ext cx="1369777" cy="24622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output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36" name="文本框 51">
                <a:extLst>
                  <a:ext uri="{FF2B5EF4-FFF2-40B4-BE49-F238E27FC236}">
                    <a16:creationId xmlns:a16="http://schemas.microsoft.com/office/drawing/2014/main" id="{E6521190-5B4F-3824-B877-855C520DA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118" y="4118873"/>
                <a:ext cx="1369777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50">
                <a:extLst>
                  <a:ext uri="{FF2B5EF4-FFF2-40B4-BE49-F238E27FC236}">
                    <a16:creationId xmlns:a16="http://schemas.microsoft.com/office/drawing/2014/main" id="{DF239139-CAB9-B93B-BAA2-B0D54472156B}"/>
                  </a:ext>
                </a:extLst>
              </p:cNvPr>
              <p:cNvSpPr txBox="1"/>
              <p:nvPr/>
            </p:nvSpPr>
            <p:spPr>
              <a:xfrm>
                <a:off x="9846618" y="6006756"/>
                <a:ext cx="857383" cy="24622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input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38" name="文本框 50">
                <a:extLst>
                  <a:ext uri="{FF2B5EF4-FFF2-40B4-BE49-F238E27FC236}">
                    <a16:creationId xmlns:a16="http://schemas.microsoft.com/office/drawing/2014/main" id="{DF239139-CAB9-B93B-BAA2-B0D544721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618" y="6006756"/>
                <a:ext cx="857383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>
            <a:extLst>
              <a:ext uri="{FF2B5EF4-FFF2-40B4-BE49-F238E27FC236}">
                <a16:creationId xmlns:a16="http://schemas.microsoft.com/office/drawing/2014/main" id="{1A3BFC73-06A0-3966-AB42-A88BE3C984F8}"/>
              </a:ext>
            </a:extLst>
          </p:cNvPr>
          <p:cNvSpPr txBox="1"/>
          <p:nvPr/>
        </p:nvSpPr>
        <p:spPr>
          <a:xfrm>
            <a:off x="709224" y="3652618"/>
            <a:ext cx="682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</a:t>
            </a:r>
            <a:r>
              <a:rPr lang="en-US" sz="2400" dirty="0">
                <a:solidFill>
                  <a:srgbClr val="C00000"/>
                </a:solidFill>
              </a:rPr>
              <a:t>Bipartite Graph</a:t>
            </a:r>
            <a:r>
              <a:rPr lang="en-US" sz="2400" dirty="0"/>
              <a:t> over </a:t>
            </a:r>
            <a:r>
              <a:rPr lang="en-US" sz="2400" dirty="0">
                <a:solidFill>
                  <a:schemeClr val="accent1"/>
                </a:solidFill>
              </a:rPr>
              <a:t>inputs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accent2"/>
                </a:solidFill>
              </a:rPr>
              <a:t>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FF4E8EB-8052-8376-1F80-487887FD2DA1}"/>
                  </a:ext>
                </a:extLst>
              </p:cNvPr>
              <p:cNvSpPr txBox="1"/>
              <p:nvPr/>
            </p:nvSpPr>
            <p:spPr>
              <a:xfrm>
                <a:off x="732349" y="4286969"/>
                <a:ext cx="6380073" cy="616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Degree = 3m</a:t>
                </a:r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7030A0"/>
                    </a:solidFill>
                  </a:rPr>
                  <a:t>Average degree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per input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FF4E8EB-8052-8376-1F80-487887FD2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" y="4286969"/>
                <a:ext cx="6380073" cy="616644"/>
              </a:xfrm>
              <a:prstGeom prst="rect">
                <a:avLst/>
              </a:prstGeom>
              <a:blipFill>
                <a:blip r:embed="rId6"/>
                <a:stretch>
                  <a:fillRect l="-1587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93B9D80A-0567-6608-FB64-9CA3CF940955}"/>
              </a:ext>
            </a:extLst>
          </p:cNvPr>
          <p:cNvSpPr txBox="1"/>
          <p:nvPr/>
        </p:nvSpPr>
        <p:spPr>
          <a:xfrm>
            <a:off x="678510" y="5102131"/>
            <a:ext cx="6634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Pick </a:t>
            </a:r>
            <a:r>
              <a:rPr lang="en-US" sz="2400" dirty="0">
                <a:solidFill>
                  <a:srgbClr val="0070C0"/>
                </a:solidFill>
              </a:rPr>
              <a:t>t input nodes with highest degree</a:t>
            </a:r>
            <a:r>
              <a:rPr lang="en-US" sz="2400" dirty="0"/>
              <a:t>, and look at corresponding </a:t>
            </a:r>
            <a:r>
              <a:rPr lang="en-US" sz="2400" dirty="0">
                <a:solidFill>
                  <a:srgbClr val="C00000"/>
                </a:solidFill>
              </a:rPr>
              <a:t>output set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311C6B1-7133-FD7A-C74F-6BA39DE67CC4}"/>
                  </a:ext>
                </a:extLst>
              </p:cNvPr>
              <p:cNvSpPr txBox="1"/>
              <p:nvPr/>
            </p:nvSpPr>
            <p:spPr>
              <a:xfrm>
                <a:off x="684113" y="5983370"/>
                <a:ext cx="4368934" cy="668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Parametrizing </a:t>
                </a:r>
                <a:r>
                  <a:rPr lang="en-US" sz="2400" dirty="0" err="1">
                    <a:solidFill>
                      <a:schemeClr val="accent6">
                        <a:lumMod val="50000"/>
                      </a:schemeClr>
                    </a:solidFill>
                  </a:rPr>
                  <a:t>t,m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311C6B1-7133-FD7A-C74F-6BA39DE67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13" y="5983370"/>
                <a:ext cx="4368934" cy="668388"/>
              </a:xfrm>
              <a:prstGeom prst="rect">
                <a:avLst/>
              </a:prstGeom>
              <a:blipFill>
                <a:blip r:embed="rId7"/>
                <a:stretch>
                  <a:fillRect l="-2029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3B2B00C-6FF9-6022-B8F4-91B54035C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070707" y="3613516"/>
            <a:ext cx="1551822" cy="320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1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/>
      <p:bldP spid="60" grpId="0"/>
      <p:bldP spid="136" grpId="0" animBg="1"/>
      <p:bldP spid="138" grpId="0" animBg="1"/>
      <p:bldP spid="139" grpId="0"/>
      <p:bldP spid="140" grpId="0"/>
      <p:bldP spid="141" grpId="0"/>
      <p:bldP spid="1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ECC790-F6A6-EBBF-6782-1E13E7C4AD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Affine Reduce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𝑁𝐶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-Avoid)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ECC790-F6A6-EBBF-6782-1E13E7C4AD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F628F71-1CAD-A17A-77E2-918191B2D112}"/>
              </a:ext>
            </a:extLst>
          </p:cNvPr>
          <p:cNvSpPr/>
          <p:nvPr/>
        </p:nvSpPr>
        <p:spPr>
          <a:xfrm>
            <a:off x="838200" y="1594051"/>
            <a:ext cx="9091613" cy="2735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77B8C2-3A1D-E357-B612-A01CDA528111}"/>
              </a:ext>
            </a:extLst>
          </p:cNvPr>
          <p:cNvSpPr txBox="1"/>
          <p:nvPr/>
        </p:nvSpPr>
        <p:spPr>
          <a:xfrm>
            <a:off x="838200" y="1564311"/>
            <a:ext cx="6420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Lemma (Dimension Reduction Lemma):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2367C1-D4BE-7548-A1DC-82EFD13BC06F}"/>
                  </a:ext>
                </a:extLst>
              </p:cNvPr>
              <p:cNvSpPr txBox="1"/>
              <p:nvPr/>
            </p:nvSpPr>
            <p:spPr>
              <a:xfrm>
                <a:off x="866387" y="2021625"/>
                <a:ext cx="8963413" cy="2206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/>
                  <a:t> be an affine subspace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, a function that depends on two inputs, there is a polynomial time algorithm that finds two subspaces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 such that:</a:t>
                </a:r>
              </a:p>
              <a:p>
                <a:pPr marL="1828800" lvl="3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1828800" lvl="3" indent="-457200">
                  <a:buFont typeface="+mj-lt"/>
                  <a:buAutoNum type="arabicPeriod"/>
                </a:pP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| +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|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𝒮</m:t>
                            </m:r>
                          </m:e>
                        </m:d>
                      </m:num>
                      <m:den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2367C1-D4BE-7548-A1DC-82EFD13BC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87" y="2021625"/>
                <a:ext cx="8963413" cy="2206951"/>
              </a:xfrm>
              <a:prstGeom prst="rect">
                <a:avLst/>
              </a:prstGeom>
              <a:blipFill>
                <a:blip r:embed="rId4"/>
                <a:stretch>
                  <a:fillRect l="-1132" t="-1714" b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309CD-2CE2-949C-E072-C6BB545B1071}"/>
                  </a:ext>
                </a:extLst>
              </p:cNvPr>
              <p:cNvSpPr txBox="1"/>
              <p:nvPr/>
            </p:nvSpPr>
            <p:spPr>
              <a:xfrm>
                <a:off x="838200" y="4571449"/>
                <a:ext cx="7797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solidFill>
                      <a:srgbClr val="C00000"/>
                    </a:solidFill>
                  </a:rPr>
                  <a:t>Case 1: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                                          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[Constant Function]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309CD-2CE2-949C-E072-C6BB545B1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71449"/>
                <a:ext cx="7797647" cy="461665"/>
              </a:xfrm>
              <a:prstGeom prst="rect">
                <a:avLst/>
              </a:prstGeom>
              <a:blipFill>
                <a:blip r:embed="rId5"/>
                <a:stretch>
                  <a:fillRect l="-1301" t="-8108" r="-163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792459-992F-FA8E-1533-D6295F1E4994}"/>
                  </a:ext>
                </a:extLst>
              </p:cNvPr>
              <p:cNvSpPr txBox="1"/>
              <p:nvPr/>
            </p:nvSpPr>
            <p:spPr>
              <a:xfrm>
                <a:off x="875664" y="5293689"/>
                <a:ext cx="73894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Case 2: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             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[Affine Function]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792459-992F-FA8E-1533-D6295F1E4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64" y="5293689"/>
                <a:ext cx="7389459" cy="461665"/>
              </a:xfrm>
              <a:prstGeom prst="rect">
                <a:avLst/>
              </a:prstGeom>
              <a:blipFill>
                <a:blip r:embed="rId6"/>
                <a:stretch>
                  <a:fillRect l="-1375" t="-7895" r="-34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FA14D1-2365-82C7-2966-7BD7472BF0B1}"/>
                  </a:ext>
                </a:extLst>
              </p:cNvPr>
              <p:cNvSpPr txBox="1"/>
              <p:nvPr/>
            </p:nvSpPr>
            <p:spPr>
              <a:xfrm>
                <a:off x="866387" y="5996854"/>
                <a:ext cx="8363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solidFill>
                      <a:srgbClr val="C00000"/>
                    </a:solidFill>
                  </a:rPr>
                  <a:t>Case 3: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[Quadratic Function]    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FA14D1-2365-82C7-2966-7BD7472BF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87" y="5996854"/>
                <a:ext cx="8363338" cy="461665"/>
              </a:xfrm>
              <a:prstGeom prst="rect">
                <a:avLst/>
              </a:prstGeom>
              <a:blipFill>
                <a:blip r:embed="rId7"/>
                <a:stretch>
                  <a:fillRect l="-121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48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/>
      <p:bldP spid="60" grpId="0"/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D4EF1C-F913-76BE-5DA7-DFAC398452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𝑁𝐶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-Avoid with stretch n+1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D4EF1C-F913-76BE-5DA7-DFAC39845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CE049A2-9CF7-9704-503B-9C8489998E8E}"/>
              </a:ext>
            </a:extLst>
          </p:cNvPr>
          <p:cNvSpPr/>
          <p:nvPr/>
        </p:nvSpPr>
        <p:spPr>
          <a:xfrm>
            <a:off x="838200" y="1825625"/>
            <a:ext cx="9177338" cy="13255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7494FC-4AC9-4755-5366-661F46F3CEFE}"/>
                  </a:ext>
                </a:extLst>
              </p:cNvPr>
              <p:cNvSpPr txBox="1"/>
              <p:nvPr/>
            </p:nvSpPr>
            <p:spPr>
              <a:xfrm>
                <a:off x="838200" y="1825625"/>
                <a:ext cx="89344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Corollary:</a:t>
                </a:r>
              </a:p>
              <a:p>
                <a:r>
                  <a:rPr lang="en-US" sz="2400" dirty="0"/>
                  <a:t>There is a deterministic time polynomial time algorithm that solves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/>
                  <a:t>-Avoid with stretch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7494FC-4AC9-4755-5366-661F46F3C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8934450" cy="1200329"/>
              </a:xfrm>
              <a:prstGeom prst="rect">
                <a:avLst/>
              </a:prstGeom>
              <a:blipFill>
                <a:blip r:embed="rId3"/>
                <a:stretch>
                  <a:fillRect l="-1136" t="-4167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1DD22ED-B5D2-1789-CE62-025410C0AE7D}"/>
              </a:ext>
            </a:extLst>
          </p:cNvPr>
          <p:cNvSpPr txBox="1"/>
          <p:nvPr/>
        </p:nvSpPr>
        <p:spPr>
          <a:xfrm>
            <a:off x="879966" y="3407204"/>
            <a:ext cx="2379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</a:t>
            </a:r>
            <a:r>
              <a:rPr lang="en-US" sz="2400" dirty="0">
                <a:solidFill>
                  <a:srgbClr val="C00000"/>
                </a:solidFill>
              </a:rPr>
              <a:t>y = (*, *, …, *)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7F1202-41BE-74E9-AF7B-1AEC3C2D6968}"/>
                  </a:ext>
                </a:extLst>
              </p:cNvPr>
              <p:cNvSpPr txBox="1"/>
              <p:nvPr/>
            </p:nvSpPr>
            <p:spPr>
              <a:xfrm>
                <a:off x="3715917" y="3429379"/>
                <a:ext cx="18377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7F1202-41BE-74E9-AF7B-1AEC3C2D6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917" y="3429379"/>
                <a:ext cx="1837747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F8D634-9640-A065-2D19-7DD051F7B454}"/>
                  </a:ext>
                </a:extLst>
              </p:cNvPr>
              <p:cNvSpPr txBox="1"/>
              <p:nvPr/>
            </p:nvSpPr>
            <p:spPr>
              <a:xfrm>
                <a:off x="879966" y="4035113"/>
                <a:ext cx="19479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=1→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F8D634-9640-A065-2D19-7DD051F7B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66" y="4035113"/>
                <a:ext cx="1947969" cy="461665"/>
              </a:xfrm>
              <a:prstGeom prst="rect">
                <a:avLst/>
              </a:prstGeom>
              <a:blipFill>
                <a:blip r:embed="rId5"/>
                <a:stretch>
                  <a:fillRect l="-5195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1F97A5-A52F-02F3-728B-95734BD4C329}"/>
                  </a:ext>
                </a:extLst>
              </p:cNvPr>
              <p:cNvSpPr txBox="1"/>
              <p:nvPr/>
            </p:nvSpPr>
            <p:spPr>
              <a:xfrm>
                <a:off x="1281020" y="4588131"/>
                <a:ext cx="52909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Apply Dimension reduction Lemma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1F97A5-A52F-02F3-728B-95734BD4C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20" y="4588131"/>
                <a:ext cx="5290936" cy="461665"/>
              </a:xfrm>
              <a:prstGeom prst="rect">
                <a:avLst/>
              </a:prstGeom>
              <a:blipFill>
                <a:blip r:embed="rId6"/>
                <a:stretch>
                  <a:fillRect l="-1675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0F0113-A1EE-9934-B6F8-134E1EE2DAB8}"/>
                  </a:ext>
                </a:extLst>
              </p:cNvPr>
              <p:cNvSpPr txBox="1"/>
              <p:nvPr/>
            </p:nvSpPr>
            <p:spPr>
              <a:xfrm>
                <a:off x="1281020" y="5173918"/>
                <a:ext cx="243489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</m:t>
                          </m:r>
                        </m:sub>
                      </m:sSub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0F0113-A1EE-9934-B6F8-134E1EE2D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20" y="5173918"/>
                <a:ext cx="2434897" cy="477888"/>
              </a:xfrm>
              <a:prstGeom prst="rect">
                <a:avLst/>
              </a:prstGeom>
              <a:blipFill>
                <a:blip r:embed="rId7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87072D-61C5-54F2-E7A2-66AF0A21BA70}"/>
                  </a:ext>
                </a:extLst>
              </p:cNvPr>
              <p:cNvSpPr txBox="1"/>
              <p:nvPr/>
            </p:nvSpPr>
            <p:spPr>
              <a:xfrm>
                <a:off x="1281020" y="5933721"/>
                <a:ext cx="28263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002060"/>
                    </a:solidFill>
                  </a:rPr>
                  <a:t>b</a:t>
                </a:r>
                <a:r>
                  <a:rPr lang="en-US" sz="2400" dirty="0"/>
                  <a:t>,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87072D-61C5-54F2-E7A2-66AF0A21B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20" y="5933721"/>
                <a:ext cx="2826351" cy="461665"/>
              </a:xfrm>
              <a:prstGeom prst="rect">
                <a:avLst/>
              </a:prstGeom>
              <a:blipFill>
                <a:blip r:embed="rId8"/>
                <a:stretch>
                  <a:fillRect l="-3125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F45F10B-97A5-6ADC-E2D1-6BA33E836FBD}"/>
                  </a:ext>
                </a:extLst>
              </p:cNvPr>
              <p:cNvSpPr txBox="1"/>
              <p:nvPr/>
            </p:nvSpPr>
            <p:spPr>
              <a:xfrm>
                <a:off x="7433493" y="5049796"/>
                <a:ext cx="33713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After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steps, </a:t>
                </a:r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dim(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F45F10B-97A5-6ADC-E2D1-6BA33E836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493" y="5049796"/>
                <a:ext cx="3371308" cy="461665"/>
              </a:xfrm>
              <a:prstGeom prst="rect">
                <a:avLst/>
              </a:prstGeom>
              <a:blipFill>
                <a:blip r:embed="rId9"/>
                <a:stretch>
                  <a:fillRect l="-300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8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3" grpId="0"/>
      <p:bldP spid="14" grpId="0"/>
      <p:bldP spid="16" grpId="0"/>
      <p:bldP spid="17" grpId="0"/>
      <p:bldP spid="18" grpId="0"/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49EE6C-64DF-1DBB-A7EE-5CDC82D20E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𝑁𝐶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-Avoid with stretch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49EE6C-64DF-1DBB-A7EE-5CDC82D20E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3A2360-EB27-5477-DDBD-E3B35B8D2120}"/>
                  </a:ext>
                </a:extLst>
              </p:cNvPr>
              <p:cNvSpPr txBox="1"/>
              <p:nvPr/>
            </p:nvSpPr>
            <p:spPr>
              <a:xfrm>
                <a:off x="1073887" y="2097398"/>
                <a:ext cx="56507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I, O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og</m:t>
                    </m:r>
                    <m:r>
                      <a:rPr lang="en-US" sz="2400" b="0" i="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rgbClr val="002060"/>
                    </a:solidFill>
                  </a:rPr>
                  <a:t>inputs</a:t>
                </a:r>
                <a:r>
                  <a:rPr lang="en-US" sz="2400" dirty="0"/>
                  <a:t> mapping into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rgbClr val="002060"/>
                    </a:solidFill>
                  </a:rPr>
                  <a:t>outputs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3A2360-EB27-5477-DDBD-E3B35B8D2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87" y="2097398"/>
                <a:ext cx="5650714" cy="461665"/>
              </a:xfrm>
              <a:prstGeom prst="rect">
                <a:avLst/>
              </a:prstGeom>
              <a:blipFill>
                <a:blip r:embed="rId3"/>
                <a:stretch>
                  <a:fillRect l="-1794" t="-8108" r="-673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45220D-D8D9-7EC1-514E-6AB2F678E589}"/>
                  </a:ext>
                </a:extLst>
              </p:cNvPr>
              <p:cNvSpPr txBox="1"/>
              <p:nvPr/>
            </p:nvSpPr>
            <p:spPr>
              <a:xfrm>
                <a:off x="1028586" y="2954398"/>
                <a:ext cx="3001656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400" dirty="0"/>
                  <a:t> Assignment to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I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45220D-D8D9-7EC1-514E-6AB2F678E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86" y="2954398"/>
                <a:ext cx="3001656" cy="491417"/>
              </a:xfrm>
              <a:prstGeom prst="rect">
                <a:avLst/>
              </a:prstGeom>
              <a:blipFill>
                <a:blip r:embed="rId4"/>
                <a:stretch>
                  <a:fillRect t="-7500" r="-211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1B815-31E4-C4D4-9E51-DE3C037A8D65}"/>
                  </a:ext>
                </a:extLst>
              </p:cNvPr>
              <p:cNvSpPr txBox="1"/>
              <p:nvPr/>
            </p:nvSpPr>
            <p:spPr>
              <a:xfrm>
                <a:off x="1028586" y="3595536"/>
                <a:ext cx="4814716" cy="534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𝒰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400" dirty="0"/>
                  <a:t> Affine Subspace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1B815-31E4-C4D4-9E51-DE3C037A8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86" y="3595536"/>
                <a:ext cx="4814716" cy="534826"/>
              </a:xfrm>
              <a:prstGeom prst="rect">
                <a:avLst/>
              </a:prstGeom>
              <a:blipFill>
                <a:blip r:embed="rId5"/>
                <a:stretch>
                  <a:fillRect l="-263" t="-6977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FB5007-8CAE-DD73-2CD7-B38A8EC8AFB7}"/>
                  </a:ext>
                </a:extLst>
              </p:cNvPr>
              <p:cNvSpPr txBox="1"/>
              <p:nvPr/>
            </p:nvSpPr>
            <p:spPr>
              <a:xfrm>
                <a:off x="3034471" y="4333130"/>
                <a:ext cx="3061529" cy="107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FB5007-8CAE-DD73-2CD7-B38A8EC8A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471" y="4333130"/>
                <a:ext cx="3061529" cy="1079591"/>
              </a:xfrm>
              <a:prstGeom prst="rect">
                <a:avLst/>
              </a:prstGeom>
              <a:blipFill>
                <a:blip r:embed="rId6"/>
                <a:stretch>
                  <a:fillRect t="-119767" b="-15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212CB83-7176-8B9A-CDED-EA1677D4514E}"/>
              </a:ext>
            </a:extLst>
          </p:cNvPr>
          <p:cNvSpPr txBox="1"/>
          <p:nvPr/>
        </p:nvSpPr>
        <p:spPr>
          <a:xfrm>
            <a:off x="1028586" y="4568724"/>
            <a:ext cx="2754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 = (*, *, …, *)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B8B37A-8D47-01C5-441D-6FB17C55453F}"/>
              </a:ext>
            </a:extLst>
          </p:cNvPr>
          <p:cNvSpPr txBox="1"/>
          <p:nvPr/>
        </p:nvSpPr>
        <p:spPr>
          <a:xfrm>
            <a:off x="6776502" y="4568723"/>
            <a:ext cx="4465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Disjoint Union </a:t>
            </a:r>
            <a:r>
              <a:rPr lang="en-US" sz="2400" dirty="0"/>
              <a:t>of Affine Subspaces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BAC6300-D90A-14E6-3E84-E707A717D14D}"/>
                  </a:ext>
                </a:extLst>
              </p:cNvPr>
              <p:cNvSpPr txBox="1"/>
              <p:nvPr/>
            </p:nvSpPr>
            <p:spPr>
              <a:xfrm>
                <a:off x="6776502" y="3588019"/>
                <a:ext cx="5126532" cy="46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Restricted on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O</a:t>
                </a:r>
                <a:r>
                  <a:rPr lang="en-US" sz="2400" dirty="0"/>
                  <a:t>, instance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-Avoid </a:t>
                </a:r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BAC6300-D90A-14E6-3E84-E707A717D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502" y="3588019"/>
                <a:ext cx="5126532" cy="468975"/>
              </a:xfrm>
              <a:prstGeom prst="rect">
                <a:avLst/>
              </a:prstGeom>
              <a:blipFill>
                <a:blip r:embed="rId7"/>
                <a:stretch>
                  <a:fillRect l="-1728" t="-7895" r="-7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E2708E-43C6-7FAC-985B-790C52608027}"/>
                  </a:ext>
                </a:extLst>
              </p:cNvPr>
              <p:cNvSpPr txBox="1"/>
              <p:nvPr/>
            </p:nvSpPr>
            <p:spPr>
              <a:xfrm>
                <a:off x="3828263" y="5719837"/>
                <a:ext cx="3058273" cy="46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Solve 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OR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-Avoid</a:t>
                </a:r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E2708E-43C6-7FAC-985B-790C52608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263" y="5719837"/>
                <a:ext cx="3058273" cy="468975"/>
              </a:xfrm>
              <a:prstGeom prst="rect">
                <a:avLst/>
              </a:prstGeom>
              <a:blipFill>
                <a:blip r:embed="rId8"/>
                <a:stretch>
                  <a:fillRect l="-3306" t="-7895" r="-206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30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  <p:bldP spid="22" grpId="0"/>
      <p:bldP spid="24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49EE6C-64DF-1DBB-A7EE-5CDC82D20E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𝑁𝐶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-Avoid with stretch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func>
                          <m:funcPr>
                            <m:ctrlP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</m:oMath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49EE6C-64DF-1DBB-A7EE-5CDC82D20E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61E76F-3F78-2F88-B340-1423C585343C}"/>
              </a:ext>
            </a:extLst>
          </p:cNvPr>
          <p:cNvSpPr txBox="1"/>
          <p:nvPr/>
        </p:nvSpPr>
        <p:spPr>
          <a:xfrm>
            <a:off x="642113" y="4946697"/>
            <a:ext cx="2116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Choose </a:t>
            </a:r>
            <a:r>
              <a:rPr lang="en-US" sz="2400" dirty="0">
                <a:solidFill>
                  <a:schemeClr val="accent2"/>
                </a:solidFill>
              </a:rPr>
              <a:t>b</a:t>
            </a:r>
            <a:r>
              <a:rPr lang="en-US" sz="2400" dirty="0"/>
              <a:t>, s.t.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A0D408-50FB-2EDD-86BA-54D886E4EEFF}"/>
                  </a:ext>
                </a:extLst>
              </p:cNvPr>
              <p:cNvSpPr txBox="1"/>
              <p:nvPr/>
            </p:nvSpPr>
            <p:spPr>
              <a:xfrm>
                <a:off x="5179425" y="4837686"/>
                <a:ext cx="3315990" cy="549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  <m:r>
                          <a:rPr lang="en-US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𝒰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𝒰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A0D408-50FB-2EDD-86BA-54D886E4E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425" y="4837686"/>
                <a:ext cx="3315990" cy="549894"/>
              </a:xfrm>
              <a:prstGeom prst="rect">
                <a:avLst/>
              </a:prstGeom>
              <a:blipFill>
                <a:blip r:embed="rId3"/>
                <a:stretch>
                  <a:fillRect l="-3053" t="-4545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449CE5-C5D4-154B-77F8-F954E6353352}"/>
                  </a:ext>
                </a:extLst>
              </p:cNvPr>
              <p:cNvSpPr txBox="1"/>
              <p:nvPr/>
            </p:nvSpPr>
            <p:spPr>
              <a:xfrm>
                <a:off x="600157" y="6038763"/>
                <a:ext cx="4317144" cy="6268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After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sz="2400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b>
                        </m:sSub>
                      </m:fName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≤3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400" dirty="0"/>
                  <a:t> steps |</a:t>
                </a:r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| = 0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449CE5-C5D4-154B-77F8-F954E6353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57" y="6038763"/>
                <a:ext cx="4317144" cy="626838"/>
              </a:xfrm>
              <a:prstGeom prst="rect">
                <a:avLst/>
              </a:prstGeom>
              <a:blipFill>
                <a:blip r:embed="rId4"/>
                <a:stretch>
                  <a:fillRect l="-2346" t="-6000" r="-1173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7DF7DC4-6671-0A84-A9F3-C873F423EFE3}"/>
              </a:ext>
            </a:extLst>
          </p:cNvPr>
          <p:cNvSpPr txBox="1"/>
          <p:nvPr/>
        </p:nvSpPr>
        <p:spPr>
          <a:xfrm>
            <a:off x="5691881" y="6038763"/>
            <a:ext cx="2983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</a:t>
            </a:r>
            <a:r>
              <a:rPr lang="en-US" sz="2400" dirty="0"/>
              <a:t> is a solution to Avoid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0CC939-3BE6-ACA7-3C22-4A2E341BC4D4}"/>
              </a:ext>
            </a:extLst>
          </p:cNvPr>
          <p:cNvSpPr txBox="1"/>
          <p:nvPr/>
        </p:nvSpPr>
        <p:spPr>
          <a:xfrm>
            <a:off x="838200" y="1986093"/>
            <a:ext cx="24940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y = (*, *, …, *)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F13935-AA83-1201-D661-7848213B783C}"/>
                  </a:ext>
                </a:extLst>
              </p:cNvPr>
              <p:cNvSpPr txBox="1"/>
              <p:nvPr/>
            </p:nvSpPr>
            <p:spPr>
              <a:xfrm>
                <a:off x="3548634" y="1699092"/>
                <a:ext cx="2767123" cy="1079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F13935-AA83-1201-D661-7848213B7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634" y="1699092"/>
                <a:ext cx="2767123" cy="1079591"/>
              </a:xfrm>
              <a:prstGeom prst="rect">
                <a:avLst/>
              </a:prstGeom>
              <a:blipFill>
                <a:blip r:embed="rId5"/>
                <a:stretch>
                  <a:fillRect t="-118605" b="-15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091802-70A3-F2DB-1523-15FE8C1BFB02}"/>
                  </a:ext>
                </a:extLst>
              </p:cNvPr>
              <p:cNvSpPr txBox="1"/>
              <p:nvPr/>
            </p:nvSpPr>
            <p:spPr>
              <a:xfrm>
                <a:off x="790754" y="2907354"/>
                <a:ext cx="2494081" cy="542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𝒰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091802-70A3-F2DB-1523-15FE8C1BF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54" y="2907354"/>
                <a:ext cx="2494081" cy="542264"/>
              </a:xfrm>
              <a:prstGeom prst="rect">
                <a:avLst/>
              </a:prstGeom>
              <a:blipFill>
                <a:blip r:embed="rId6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87F02A-4BC5-05D4-F5D0-7D5F0FEFCCDE}"/>
                  </a:ext>
                </a:extLst>
              </p:cNvPr>
              <p:cNvSpPr txBox="1"/>
              <p:nvPr/>
            </p:nvSpPr>
            <p:spPr>
              <a:xfrm>
                <a:off x="4420026" y="2885040"/>
                <a:ext cx="2489457" cy="541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𝒰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87F02A-4BC5-05D4-F5D0-7D5F0FEFC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026" y="2885040"/>
                <a:ext cx="2489457" cy="541495"/>
              </a:xfrm>
              <a:prstGeom prst="rect">
                <a:avLst/>
              </a:prstGeom>
              <a:blipFill>
                <a:blip r:embed="rId7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A371386-5D1F-453F-235D-4E3E6B04604A}"/>
              </a:ext>
            </a:extLst>
          </p:cNvPr>
          <p:cNvSpPr txBox="1"/>
          <p:nvPr/>
        </p:nvSpPr>
        <p:spPr>
          <a:xfrm>
            <a:off x="7381929" y="3669065"/>
            <a:ext cx="4042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Dimension Reduction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FF542-F2D3-8272-55D6-0BE46EE3CBDE}"/>
                  </a:ext>
                </a:extLst>
              </p:cNvPr>
              <p:cNvSpPr txBox="1"/>
              <p:nvPr/>
            </p:nvSpPr>
            <p:spPr>
              <a:xfrm>
                <a:off x="767404" y="3512370"/>
                <a:ext cx="1201419" cy="1030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FF542-F2D3-8272-55D6-0BE46EE3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4" y="3512370"/>
                <a:ext cx="1201419" cy="1030347"/>
              </a:xfrm>
              <a:prstGeom prst="rect">
                <a:avLst/>
              </a:prstGeom>
              <a:blipFill>
                <a:blip r:embed="rId8"/>
                <a:stretch>
                  <a:fillRect l="-85417" t="-125610" r="-8333" b="-16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DD19F28-618B-FCDF-F8B7-E7ADEAE5D942}"/>
              </a:ext>
            </a:extLst>
          </p:cNvPr>
          <p:cNvSpPr txBox="1"/>
          <p:nvPr/>
        </p:nvSpPr>
        <p:spPr>
          <a:xfrm>
            <a:off x="2041004" y="37234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5926B81-5A45-0628-26EB-91CC643DC4F0}"/>
                  </a:ext>
                </a:extLst>
              </p:cNvPr>
              <p:cNvSpPr txBox="1"/>
              <p:nvPr/>
            </p:nvSpPr>
            <p:spPr>
              <a:xfrm>
                <a:off x="2362165" y="3514747"/>
                <a:ext cx="1289198" cy="1030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5926B81-5A45-0628-26EB-91CC643DC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165" y="3514747"/>
                <a:ext cx="1289198" cy="1030347"/>
              </a:xfrm>
              <a:prstGeom prst="rect">
                <a:avLst/>
              </a:prstGeom>
              <a:blipFill>
                <a:blip r:embed="rId9"/>
                <a:stretch>
                  <a:fillRect l="-75728" t="-122892" r="-4854" b="-166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4EA7E3-6D12-1A6D-76C5-EA0F3FE21E5B}"/>
                  </a:ext>
                </a:extLst>
              </p:cNvPr>
              <p:cNvSpPr txBox="1"/>
              <p:nvPr/>
            </p:nvSpPr>
            <p:spPr>
              <a:xfrm>
                <a:off x="3596376" y="3731670"/>
                <a:ext cx="619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 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4EA7E3-6D12-1A6D-76C5-EA0F3FE21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376" y="3731670"/>
                <a:ext cx="619080" cy="461665"/>
              </a:xfrm>
              <a:prstGeom prst="rect">
                <a:avLst/>
              </a:prstGeom>
              <a:blipFill>
                <a:blip r:embed="rId10"/>
                <a:stretch>
                  <a:fillRect r="-4000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865788-172D-73F2-609B-CBA7F8C1DFB3}"/>
                  </a:ext>
                </a:extLst>
              </p:cNvPr>
              <p:cNvSpPr txBox="1"/>
              <p:nvPr/>
            </p:nvSpPr>
            <p:spPr>
              <a:xfrm>
                <a:off x="4135800" y="3511337"/>
                <a:ext cx="1422634" cy="1030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865788-172D-73F2-609B-CBA7F8C1D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800" y="3511337"/>
                <a:ext cx="1422634" cy="1030347"/>
              </a:xfrm>
              <a:prstGeom prst="rect">
                <a:avLst/>
              </a:prstGeom>
              <a:blipFill>
                <a:blip r:embed="rId11"/>
                <a:stretch>
                  <a:fillRect l="-56637" t="-125610" r="-7080" b="-16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DBBC88E-7A54-75D1-6635-065B554C0B53}"/>
                  </a:ext>
                </a:extLst>
              </p:cNvPr>
              <p:cNvSpPr txBox="1"/>
              <p:nvPr/>
            </p:nvSpPr>
            <p:spPr>
              <a:xfrm>
                <a:off x="5449667" y="3687069"/>
                <a:ext cx="4844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DBBC88E-7A54-75D1-6635-065B554C0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667" y="3687069"/>
                <a:ext cx="484428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A5DACB-C1FF-0DE2-4094-05EFC1BBFC20}"/>
                  </a:ext>
                </a:extLst>
              </p:cNvPr>
              <p:cNvSpPr txBox="1"/>
              <p:nvPr/>
            </p:nvSpPr>
            <p:spPr>
              <a:xfrm>
                <a:off x="6020265" y="3549097"/>
                <a:ext cx="889218" cy="701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400" dirty="0"/>
                  <a:t>|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A5DACB-C1FF-0DE2-4094-05EFC1BBF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265" y="3549097"/>
                <a:ext cx="889218" cy="701602"/>
              </a:xfrm>
              <a:prstGeom prst="rect">
                <a:avLst/>
              </a:prstGeom>
              <a:blipFill>
                <a:blip r:embed="rId13"/>
                <a:stretch>
                  <a:fillRect l="-1429" r="-11429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747F4C-F8C4-443F-8878-FD95D6D9E2D8}"/>
                  </a:ext>
                </a:extLst>
              </p:cNvPr>
              <p:cNvSpPr txBox="1"/>
              <p:nvPr/>
            </p:nvSpPr>
            <p:spPr>
              <a:xfrm>
                <a:off x="2616917" y="4649412"/>
                <a:ext cx="2256836" cy="1030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≤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747F4C-F8C4-443F-8878-FD95D6D9E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917" y="4649412"/>
                <a:ext cx="2256836" cy="1030347"/>
              </a:xfrm>
              <a:prstGeom prst="rect">
                <a:avLst/>
              </a:prstGeom>
              <a:blipFill>
                <a:blip r:embed="rId14"/>
                <a:stretch>
                  <a:fillRect l="-45251" t="-125610" b="-16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2BBF4178-833A-BE6D-6700-054C6F5E0A09}"/>
              </a:ext>
            </a:extLst>
          </p:cNvPr>
          <p:cNvSpPr/>
          <p:nvPr/>
        </p:nvSpPr>
        <p:spPr>
          <a:xfrm>
            <a:off x="7314250" y="1623522"/>
            <a:ext cx="4740173" cy="1478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4BEB73-1005-CC68-8F23-8B8AA473189B}"/>
              </a:ext>
            </a:extLst>
          </p:cNvPr>
          <p:cNvSpPr txBox="1"/>
          <p:nvPr/>
        </p:nvSpPr>
        <p:spPr>
          <a:xfrm>
            <a:off x="7304725" y="1623523"/>
            <a:ext cx="163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Corollary 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1AAFAC-F763-5C43-9767-F8E2CD4CDE2A}"/>
                  </a:ext>
                </a:extLst>
              </p:cNvPr>
              <p:cNvSpPr txBox="1"/>
              <p:nvPr/>
            </p:nvSpPr>
            <p:spPr>
              <a:xfrm>
                <a:off x="7304725" y="2154140"/>
                <a:ext cx="4533512" cy="890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-Avoid </a:t>
                </a:r>
                <a:r>
                  <a:rPr lang="en-US" sz="2400" dirty="0"/>
                  <a:t>with stretch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can be solved in</a:t>
                </a:r>
                <a:r>
                  <a:rPr lang="en-US" sz="2400" dirty="0">
                    <a:solidFill>
                      <a:srgbClr val="FF0000"/>
                    </a:solidFill>
                  </a:rPr>
                  <a:t> TIME[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1AAFAC-F763-5C43-9767-F8E2CD4C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725" y="2154140"/>
                <a:ext cx="4533512" cy="890500"/>
              </a:xfrm>
              <a:prstGeom prst="rect">
                <a:avLst/>
              </a:prstGeom>
              <a:blipFill>
                <a:blip r:embed="rId15"/>
                <a:stretch>
                  <a:fillRect l="-2235" t="-4225" r="-2235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12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4" grpId="0"/>
      <p:bldP spid="22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  <p:bldP spid="34" grpId="0"/>
      <p:bldP spid="35" grpId="0" animBg="1"/>
      <p:bldP spid="36" grpId="0"/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AB9A-ACC1-917B-8DED-51707531B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Open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DD5D10-27B2-1964-09E7-2A1341254175}"/>
                  </a:ext>
                </a:extLst>
              </p:cNvPr>
              <p:cNvSpPr txBox="1"/>
              <p:nvPr/>
            </p:nvSpPr>
            <p:spPr>
              <a:xfrm>
                <a:off x="1048869" y="1701589"/>
                <a:ext cx="9377084" cy="47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1) Are there more explicit constructions  in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Degree-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-Avoid </a:t>
                </a:r>
                <a:r>
                  <a:rPr lang="en-US" sz="2400" dirty="0"/>
                  <a:t>?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DD5D10-27B2-1964-09E7-2A1341254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69" y="1701589"/>
                <a:ext cx="9377084" cy="470835"/>
              </a:xfrm>
              <a:prstGeom prst="rect">
                <a:avLst/>
              </a:prstGeom>
              <a:blipFill>
                <a:blip r:embed="rId2"/>
                <a:stretch>
                  <a:fillRect l="-1083"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C613664-5F28-6B73-7A8C-3D88EA208D84}"/>
              </a:ext>
            </a:extLst>
          </p:cNvPr>
          <p:cNvSpPr txBox="1"/>
          <p:nvPr/>
        </p:nvSpPr>
        <p:spPr>
          <a:xfrm>
            <a:off x="1120588" y="2616071"/>
            <a:ext cx="9377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2) Avenue for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Explicit Construction</a:t>
            </a:r>
            <a:r>
              <a:rPr lang="en-US" sz="2400" dirty="0"/>
              <a:t> of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Rigid Matrices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FB811-193D-F0B6-CCA5-AB4059D893E8}"/>
              </a:ext>
            </a:extLst>
          </p:cNvPr>
          <p:cNvSpPr txBox="1"/>
          <p:nvPr/>
        </p:nvSpPr>
        <p:spPr>
          <a:xfrm>
            <a:off x="2294965" y="2158830"/>
            <a:ext cx="2483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Linear Codes?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CD5320-D998-8968-FA1D-D737C19E24A6}"/>
                  </a:ext>
                </a:extLst>
              </p:cNvPr>
              <p:cNvSpPr txBox="1"/>
              <p:nvPr/>
            </p:nvSpPr>
            <p:spPr>
              <a:xfrm>
                <a:off x="2186681" y="3006788"/>
                <a:ext cx="9023945" cy="880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Solving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NC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-Avoid </a:t>
                </a:r>
                <a:r>
                  <a:rPr lang="en-US" sz="2400" dirty="0"/>
                  <a:t>with stretch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4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in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sup>
                    </m:sSup>
                  </m:oMath>
                </a14:m>
                <a:r>
                  <a:rPr lang="en-US" sz="2400" dirty="0"/>
                  <a:t> (with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NP</a:t>
                </a:r>
                <a:r>
                  <a:rPr lang="en-US" sz="2400" dirty="0"/>
                  <a:t> oracle) </a:t>
                </a:r>
              </a:p>
              <a:p>
                <a:r>
                  <a:rPr lang="en-US" sz="2400" dirty="0"/>
                  <a:t>            =&gt;       Explicit construction of rigid matrices in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E </a:t>
                </a:r>
                <a:r>
                  <a:rPr lang="en-US" sz="2400" dirty="0"/>
                  <a:t>(resp.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𝑁𝑃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CD5320-D998-8968-FA1D-D737C19E2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681" y="3006788"/>
                <a:ext cx="9023945" cy="880049"/>
              </a:xfrm>
              <a:prstGeom prst="rect">
                <a:avLst/>
              </a:prstGeom>
              <a:blipFill>
                <a:blip r:embed="rId3"/>
                <a:stretch>
                  <a:fillRect l="-1125" r="-141"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5B67BA-0F5D-42DB-ABED-E6D4E2A6A443}"/>
                  </a:ext>
                </a:extLst>
              </p:cNvPr>
              <p:cNvSpPr txBox="1"/>
              <p:nvPr/>
            </p:nvSpPr>
            <p:spPr>
              <a:xfrm>
                <a:off x="1120588" y="3989861"/>
                <a:ext cx="52005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3) Is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degree-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Avoid</a:t>
                </a:r>
                <a:r>
                  <a:rPr lang="en-US" sz="2400" dirty="0"/>
                  <a:t> an easier problem ?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5B67BA-0F5D-42DB-ABED-E6D4E2A6A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88" y="3989861"/>
                <a:ext cx="5200526" cy="461665"/>
              </a:xfrm>
              <a:prstGeom prst="rect">
                <a:avLst/>
              </a:prstGeom>
              <a:blipFill>
                <a:blip r:embed="rId4"/>
                <a:stretch>
                  <a:fillRect l="-1951" t="-8108" r="-122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4ED42E3-F428-FE2C-0265-635E2603DC52}"/>
              </a:ext>
            </a:extLst>
          </p:cNvPr>
          <p:cNvSpPr txBox="1"/>
          <p:nvPr/>
        </p:nvSpPr>
        <p:spPr>
          <a:xfrm>
            <a:off x="1120588" y="5363651"/>
            <a:ext cx="8296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4) Can we use </a:t>
            </a:r>
            <a:r>
              <a:rPr lang="en-US" sz="2400" dirty="0">
                <a:solidFill>
                  <a:srgbClr val="C00000"/>
                </a:solidFill>
              </a:rPr>
              <a:t>NP</a:t>
            </a:r>
            <a:r>
              <a:rPr lang="en-US" sz="2400" dirty="0"/>
              <a:t>-oracle in some nice way to reduce the stretch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D07B99-16C5-4F26-9676-62D0F70B2A62}"/>
                  </a:ext>
                </a:extLst>
              </p:cNvPr>
              <p:cNvSpPr txBox="1"/>
              <p:nvPr/>
            </p:nvSpPr>
            <p:spPr>
              <a:xfrm>
                <a:off x="2102459" y="4451526"/>
                <a:ext cx="9528553" cy="695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dirty="0"/>
                  <a:t>is easy,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give better rigidity than AC[19], BHPT[19]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D07B99-16C5-4F26-9676-62D0F70B2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459" y="4451526"/>
                <a:ext cx="9528553" cy="695511"/>
              </a:xfrm>
              <a:prstGeom prst="rect">
                <a:avLst/>
              </a:prstGeom>
              <a:blipFill>
                <a:blip r:embed="rId5"/>
                <a:stretch>
                  <a:fillRect l="-133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F55359-5352-07A9-C593-7BBAA3C85F32}"/>
                  </a:ext>
                </a:extLst>
              </p:cNvPr>
              <p:cNvSpPr txBox="1"/>
              <p:nvPr/>
            </p:nvSpPr>
            <p:spPr>
              <a:xfrm>
                <a:off x="1129552" y="6022117"/>
                <a:ext cx="10702930" cy="715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5) Is there some conditional lower bound on stretch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func>
                              <m:funcPr>
                                <m:ctrlP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for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FP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NC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-Avoid</a:t>
                </a:r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F55359-5352-07A9-C593-7BBAA3C85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52" y="6022117"/>
                <a:ext cx="10702930" cy="715324"/>
              </a:xfrm>
              <a:prstGeom prst="rect">
                <a:avLst/>
              </a:prstGeom>
              <a:blipFill>
                <a:blip r:embed="rId6"/>
                <a:stretch>
                  <a:fillRect l="-82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04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93F6-F5D3-9A6B-EB98-9690F5B1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Empty Pigeonhole Principle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02E766-0D96-0A06-3EA0-915A8ED7D25E}"/>
              </a:ext>
            </a:extLst>
          </p:cNvPr>
          <p:cNvSpPr/>
          <p:nvPr/>
        </p:nvSpPr>
        <p:spPr>
          <a:xfrm>
            <a:off x="1114427" y="3400424"/>
            <a:ext cx="1300162" cy="1143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FCB3F8-941E-F94C-3E29-C435D63DA0A1}"/>
              </a:ext>
            </a:extLst>
          </p:cNvPr>
          <p:cNvSpPr/>
          <p:nvPr/>
        </p:nvSpPr>
        <p:spPr>
          <a:xfrm>
            <a:off x="2718197" y="3400422"/>
            <a:ext cx="1300162" cy="1143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02ABDC-604A-9478-CE74-CA6CB61A26D6}"/>
              </a:ext>
            </a:extLst>
          </p:cNvPr>
          <p:cNvSpPr/>
          <p:nvPr/>
        </p:nvSpPr>
        <p:spPr>
          <a:xfrm>
            <a:off x="7969156" y="3400420"/>
            <a:ext cx="1300162" cy="1143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37A6B2-1957-9790-569E-0081071D227B}"/>
              </a:ext>
            </a:extLst>
          </p:cNvPr>
          <p:cNvSpPr/>
          <p:nvPr/>
        </p:nvSpPr>
        <p:spPr>
          <a:xfrm>
            <a:off x="6194528" y="3400421"/>
            <a:ext cx="1300162" cy="1143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6D941-9429-7C34-879C-3D0DD7711C44}"/>
              </a:ext>
            </a:extLst>
          </p:cNvPr>
          <p:cNvSpPr/>
          <p:nvPr/>
        </p:nvSpPr>
        <p:spPr>
          <a:xfrm>
            <a:off x="4488062" y="3400422"/>
            <a:ext cx="1300162" cy="1143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20AB5027-A110-4503-486D-8142F19FB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7546" y="1885950"/>
            <a:ext cx="914400" cy="9144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15A1F6B3-AF72-8AF0-C60E-32BFFA0E2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1234" y="1885950"/>
            <a:ext cx="914400" cy="9144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F29A7874-864F-0EE1-030C-5DCC3F200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5634" y="1885950"/>
            <a:ext cx="914400" cy="9144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D7D2AAF8-ED3C-D92E-3F0D-B24389394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0275" y="18859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9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5FF33-5F1F-6C45-FD00-5A8781948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005" y="2752165"/>
            <a:ext cx="5831541" cy="89282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Thanks !!!!!</a:t>
            </a:r>
          </a:p>
        </p:txBody>
      </p:sp>
    </p:spTree>
    <p:extLst>
      <p:ext uri="{BB962C8B-B14F-4D97-AF65-F5344CB8AC3E}">
        <p14:creationId xmlns:p14="http://schemas.microsoft.com/office/powerpoint/2010/main" val="1861460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93F6-F5D3-9A6B-EB98-9690F5B1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Empty Pigeonhole Principle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02E766-0D96-0A06-3EA0-915A8ED7D25E}"/>
              </a:ext>
            </a:extLst>
          </p:cNvPr>
          <p:cNvSpPr/>
          <p:nvPr/>
        </p:nvSpPr>
        <p:spPr>
          <a:xfrm>
            <a:off x="1114427" y="3400424"/>
            <a:ext cx="1300162" cy="1143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FCB3F8-941E-F94C-3E29-C435D63DA0A1}"/>
              </a:ext>
            </a:extLst>
          </p:cNvPr>
          <p:cNvSpPr/>
          <p:nvPr/>
        </p:nvSpPr>
        <p:spPr>
          <a:xfrm>
            <a:off x="2718197" y="3400422"/>
            <a:ext cx="1300162" cy="1143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02ABDC-604A-9478-CE74-CA6CB61A26D6}"/>
              </a:ext>
            </a:extLst>
          </p:cNvPr>
          <p:cNvSpPr/>
          <p:nvPr/>
        </p:nvSpPr>
        <p:spPr>
          <a:xfrm>
            <a:off x="7969156" y="3400420"/>
            <a:ext cx="1300162" cy="1143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37A6B2-1957-9790-569E-0081071D227B}"/>
              </a:ext>
            </a:extLst>
          </p:cNvPr>
          <p:cNvSpPr/>
          <p:nvPr/>
        </p:nvSpPr>
        <p:spPr>
          <a:xfrm>
            <a:off x="6194528" y="3400421"/>
            <a:ext cx="1300162" cy="114300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6D941-9429-7C34-879C-3D0DD7711C44}"/>
              </a:ext>
            </a:extLst>
          </p:cNvPr>
          <p:cNvSpPr/>
          <p:nvPr/>
        </p:nvSpPr>
        <p:spPr>
          <a:xfrm>
            <a:off x="4488062" y="3400422"/>
            <a:ext cx="1300162" cy="1143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Sparrow">
            <a:extLst>
              <a:ext uri="{FF2B5EF4-FFF2-40B4-BE49-F238E27FC236}">
                <a16:creationId xmlns:a16="http://schemas.microsoft.com/office/drawing/2014/main" id="{20AB5027-A110-4503-486D-8142F19FB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7546" y="1885950"/>
            <a:ext cx="914400" cy="914400"/>
          </a:xfrm>
          <a:prstGeom prst="rect">
            <a:avLst/>
          </a:prstGeom>
        </p:spPr>
      </p:pic>
      <p:pic>
        <p:nvPicPr>
          <p:cNvPr id="16" name="Graphic 15" descr="Sparrow">
            <a:extLst>
              <a:ext uri="{FF2B5EF4-FFF2-40B4-BE49-F238E27FC236}">
                <a16:creationId xmlns:a16="http://schemas.microsoft.com/office/drawing/2014/main" id="{15A1F6B3-AF72-8AF0-C60E-32BFFA0E2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1234" y="1885950"/>
            <a:ext cx="914400" cy="914400"/>
          </a:xfrm>
          <a:prstGeom prst="rect">
            <a:avLst/>
          </a:prstGeom>
        </p:spPr>
      </p:pic>
      <p:pic>
        <p:nvPicPr>
          <p:cNvPr id="17" name="Graphic 16" descr="Sparrow">
            <a:extLst>
              <a:ext uri="{FF2B5EF4-FFF2-40B4-BE49-F238E27FC236}">
                <a16:creationId xmlns:a16="http://schemas.microsoft.com/office/drawing/2014/main" id="{F29A7874-864F-0EE1-030C-5DCC3F200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5634" y="1885950"/>
            <a:ext cx="914400" cy="914400"/>
          </a:xfrm>
          <a:prstGeom prst="rect">
            <a:avLst/>
          </a:prstGeom>
        </p:spPr>
      </p:pic>
      <p:pic>
        <p:nvPicPr>
          <p:cNvPr id="18" name="Graphic 17" descr="Sparrow">
            <a:extLst>
              <a:ext uri="{FF2B5EF4-FFF2-40B4-BE49-F238E27FC236}">
                <a16:creationId xmlns:a16="http://schemas.microsoft.com/office/drawing/2014/main" id="{D7D2AAF8-ED3C-D92E-3F0D-B24389394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0275" y="1885950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6A852D-0F56-4D0C-BA7D-C3EE2D86E5AB}"/>
              </a:ext>
            </a:extLst>
          </p:cNvPr>
          <p:cNvSpPr txBox="1"/>
          <p:nvPr/>
        </p:nvSpPr>
        <p:spPr>
          <a:xfrm>
            <a:off x="1228723" y="5186363"/>
            <a:ext cx="965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More pigeonholes than pigeons =&gt; There is an empty pigeonhole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3F02BA-9676-9126-4DC1-A2E3AE3169F7}"/>
              </a:ext>
            </a:extLst>
          </p:cNvPr>
          <p:cNvCxnSpPr>
            <a:endCxn id="9" idx="0"/>
          </p:cNvCxnSpPr>
          <p:nvPr/>
        </p:nvCxnSpPr>
        <p:spPr>
          <a:xfrm flipH="1">
            <a:off x="1764508" y="2557463"/>
            <a:ext cx="1564480" cy="842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343955-D99F-C0B5-C09A-0A606F55A7B7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618434" y="2557463"/>
            <a:ext cx="4000803" cy="84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7DCD35-C4D3-FE9E-A4DD-04B60F4F9984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5138143" y="2557463"/>
            <a:ext cx="133945" cy="84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3C754F-F593-5238-87AE-9BB1762BEF28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3368278" y="2443163"/>
            <a:ext cx="3250557" cy="957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35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86DA1-B160-0FDD-062B-5CDD3626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5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Range Avoidance Problem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D1AE04-7B83-D267-9746-444D42BAEAB3}"/>
              </a:ext>
            </a:extLst>
          </p:cNvPr>
          <p:cNvSpPr/>
          <p:nvPr/>
        </p:nvSpPr>
        <p:spPr>
          <a:xfrm>
            <a:off x="1157288" y="3002756"/>
            <a:ext cx="2085975" cy="14573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4D614A-4B0C-4701-4CD0-0D49DC0A2B33}"/>
              </a:ext>
            </a:extLst>
          </p:cNvPr>
          <p:cNvSpPr txBox="1"/>
          <p:nvPr/>
        </p:nvSpPr>
        <p:spPr>
          <a:xfrm>
            <a:off x="7844087" y="849203"/>
            <a:ext cx="3628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[Kleinberg, </a:t>
            </a:r>
            <a:r>
              <a:rPr lang="en-US" b="1" dirty="0" err="1"/>
              <a:t>Korten</a:t>
            </a:r>
            <a:r>
              <a:rPr lang="en-US" b="1" dirty="0"/>
              <a:t>, </a:t>
            </a:r>
            <a:r>
              <a:rPr lang="en-US" b="1" dirty="0" err="1"/>
              <a:t>Mitropolsky</a:t>
            </a:r>
            <a:r>
              <a:rPr lang="en-US" b="1" dirty="0"/>
              <a:t>, Papadimitriou 2021</a:t>
            </a:r>
            <a:r>
              <a:rPr lang="en-US" dirty="0"/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F81A63-8C25-89B4-BC36-6DE8B7A71BC5}"/>
                  </a:ext>
                </a:extLst>
              </p:cNvPr>
              <p:cNvSpPr/>
              <p:nvPr/>
            </p:nvSpPr>
            <p:spPr>
              <a:xfrm>
                <a:off x="1157289" y="4752971"/>
                <a:ext cx="2085974" cy="40481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F81A63-8C25-89B4-BC36-6DE8B7A71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289" y="4752971"/>
                <a:ext cx="2085974" cy="404813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3BAE65-9F47-678B-309A-78BCD152017A}"/>
                  </a:ext>
                </a:extLst>
              </p:cNvPr>
              <p:cNvSpPr/>
              <p:nvPr/>
            </p:nvSpPr>
            <p:spPr>
              <a:xfrm>
                <a:off x="950119" y="2102647"/>
                <a:ext cx="2500312" cy="404812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3BAE65-9F47-678B-309A-78BCD1520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19" y="2102647"/>
                <a:ext cx="2500312" cy="404812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52C8F72-8474-1091-31AA-255A41DF2DBA}"/>
              </a:ext>
            </a:extLst>
          </p:cNvPr>
          <p:cNvCxnSpPr>
            <a:cxnSpLocks/>
          </p:cNvCxnSpPr>
          <p:nvPr/>
        </p:nvCxnSpPr>
        <p:spPr>
          <a:xfrm flipV="1">
            <a:off x="2200276" y="4460081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30791E5-3459-793F-B23E-380C6C0B803E}"/>
              </a:ext>
            </a:extLst>
          </p:cNvPr>
          <p:cNvCxnSpPr/>
          <p:nvPr/>
        </p:nvCxnSpPr>
        <p:spPr>
          <a:xfrm flipV="1">
            <a:off x="1928811" y="4460081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DA7FFE-D601-B16C-80C2-6730DE618F1E}"/>
              </a:ext>
            </a:extLst>
          </p:cNvPr>
          <p:cNvCxnSpPr/>
          <p:nvPr/>
        </p:nvCxnSpPr>
        <p:spPr>
          <a:xfrm flipV="1">
            <a:off x="3038476" y="4460081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52BE2E-3149-0426-D004-E660292241C8}"/>
              </a:ext>
            </a:extLst>
          </p:cNvPr>
          <p:cNvCxnSpPr/>
          <p:nvPr/>
        </p:nvCxnSpPr>
        <p:spPr>
          <a:xfrm flipV="1">
            <a:off x="2752725" y="4460081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EE6B19-44BC-205F-FA21-F8CDB0E38A2E}"/>
              </a:ext>
            </a:extLst>
          </p:cNvPr>
          <p:cNvCxnSpPr/>
          <p:nvPr/>
        </p:nvCxnSpPr>
        <p:spPr>
          <a:xfrm flipV="1">
            <a:off x="2452690" y="4460081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6EB94F1-7F7F-45C7-6598-207F4F2D58C0}"/>
              </a:ext>
            </a:extLst>
          </p:cNvPr>
          <p:cNvCxnSpPr/>
          <p:nvPr/>
        </p:nvCxnSpPr>
        <p:spPr>
          <a:xfrm flipV="1">
            <a:off x="1652586" y="4475557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170BCB7-F338-DB48-9E2D-726344364EAB}"/>
              </a:ext>
            </a:extLst>
          </p:cNvPr>
          <p:cNvCxnSpPr/>
          <p:nvPr/>
        </p:nvCxnSpPr>
        <p:spPr>
          <a:xfrm flipV="1">
            <a:off x="1366836" y="4460081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610FC0-F295-1C34-E487-25AA680F8166}"/>
              </a:ext>
            </a:extLst>
          </p:cNvPr>
          <p:cNvCxnSpPr>
            <a:cxnSpLocks/>
          </p:cNvCxnSpPr>
          <p:nvPr/>
        </p:nvCxnSpPr>
        <p:spPr>
          <a:xfrm flipH="1">
            <a:off x="3038476" y="2507459"/>
            <a:ext cx="204787" cy="4952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CCE4982-4B3F-D3A2-5A28-256A6D39606F}"/>
              </a:ext>
            </a:extLst>
          </p:cNvPr>
          <p:cNvCxnSpPr>
            <a:cxnSpLocks/>
          </p:cNvCxnSpPr>
          <p:nvPr/>
        </p:nvCxnSpPr>
        <p:spPr>
          <a:xfrm>
            <a:off x="1157288" y="2532462"/>
            <a:ext cx="209548" cy="47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37A27F-C3D3-3CE0-F6A0-BED33503A583}"/>
              </a:ext>
            </a:extLst>
          </p:cNvPr>
          <p:cNvCxnSpPr>
            <a:cxnSpLocks/>
          </p:cNvCxnSpPr>
          <p:nvPr/>
        </p:nvCxnSpPr>
        <p:spPr>
          <a:xfrm>
            <a:off x="2938463" y="2507457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F025C86-AC57-422B-FD78-4983C72B58FB}"/>
                  </a:ext>
                </a:extLst>
              </p:cNvPr>
              <p:cNvSpPr txBox="1"/>
              <p:nvPr/>
            </p:nvSpPr>
            <p:spPr>
              <a:xfrm>
                <a:off x="7663112" y="2102647"/>
                <a:ext cx="3180850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Output</a:t>
                </a:r>
                <a:endParaRPr lang="en-US" sz="2800" b="0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/>
                  <a:t> 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b="0" dirty="0"/>
              </a:p>
              <a:p>
                <a:r>
                  <a:rPr lang="en-US" sz="2400" dirty="0"/>
                  <a:t>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F025C86-AC57-422B-FD78-4983C72B5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112" y="2102647"/>
                <a:ext cx="3180850" cy="2092881"/>
              </a:xfrm>
              <a:prstGeom prst="rect">
                <a:avLst/>
              </a:prstGeom>
              <a:blipFill>
                <a:blip r:embed="rId5"/>
                <a:stretch>
                  <a:fillRect t="-3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AF5D0B9-A19F-9135-EDAA-945A5D328C03}"/>
              </a:ext>
            </a:extLst>
          </p:cNvPr>
          <p:cNvCxnSpPr>
            <a:cxnSpLocks/>
          </p:cNvCxnSpPr>
          <p:nvPr/>
        </p:nvCxnSpPr>
        <p:spPr>
          <a:xfrm>
            <a:off x="2619376" y="2519959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ACB3554-421D-3B7E-7FB8-1AD007485D57}"/>
              </a:ext>
            </a:extLst>
          </p:cNvPr>
          <p:cNvCxnSpPr>
            <a:cxnSpLocks/>
          </p:cNvCxnSpPr>
          <p:nvPr/>
        </p:nvCxnSpPr>
        <p:spPr>
          <a:xfrm>
            <a:off x="2333625" y="2507457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A5A0D52-C4EA-7633-513D-3F57C20EEEE4}"/>
              </a:ext>
            </a:extLst>
          </p:cNvPr>
          <p:cNvCxnSpPr>
            <a:cxnSpLocks/>
          </p:cNvCxnSpPr>
          <p:nvPr/>
        </p:nvCxnSpPr>
        <p:spPr>
          <a:xfrm>
            <a:off x="2076451" y="2507457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8561BF0-6294-A181-20F4-EBBA638A5FC3}"/>
              </a:ext>
            </a:extLst>
          </p:cNvPr>
          <p:cNvCxnSpPr>
            <a:cxnSpLocks/>
          </p:cNvCxnSpPr>
          <p:nvPr/>
        </p:nvCxnSpPr>
        <p:spPr>
          <a:xfrm>
            <a:off x="1762126" y="2507457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A8BB86-1D67-8BEF-9B60-D2EB876223B9}"/>
              </a:ext>
            </a:extLst>
          </p:cNvPr>
          <p:cNvCxnSpPr>
            <a:cxnSpLocks/>
          </p:cNvCxnSpPr>
          <p:nvPr/>
        </p:nvCxnSpPr>
        <p:spPr>
          <a:xfrm>
            <a:off x="1476375" y="2507457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3CF0ED1-59F8-5A4C-F528-793742A09746}"/>
                  </a:ext>
                </a:extLst>
              </p:cNvPr>
              <p:cNvSpPr txBox="1"/>
              <p:nvPr/>
            </p:nvSpPr>
            <p:spPr>
              <a:xfrm>
                <a:off x="4100512" y="2102647"/>
                <a:ext cx="3180850" cy="2185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Input</a:t>
                </a:r>
                <a:endParaRPr lang="en-US" sz="2800" b="0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0,1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0,1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r>
                  <a:rPr lang="en-US" sz="2400" dirty="0"/>
                  <a:t>                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m</a:t>
                </a:r>
                <a:r>
                  <a:rPr lang="en-US" sz="2400" dirty="0"/>
                  <a:t> &gt; 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3CF0ED1-59F8-5A4C-F528-793742A09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512" y="2102647"/>
                <a:ext cx="3180850" cy="2185214"/>
              </a:xfrm>
              <a:prstGeom prst="rect">
                <a:avLst/>
              </a:prstGeom>
              <a:blipFill>
                <a:blip r:embed="rId6"/>
                <a:stretch>
                  <a:fillRect t="-2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D15BBB-4321-102E-BB9F-20331D3AA773}"/>
                  </a:ext>
                </a:extLst>
              </p:cNvPr>
              <p:cNvSpPr txBox="1"/>
              <p:nvPr/>
            </p:nvSpPr>
            <p:spPr>
              <a:xfrm>
                <a:off x="5186113" y="4693767"/>
                <a:ext cx="30199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Avoid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𝐹𝑍𝑃</m:t>
                    </m:r>
                    <m:sSup>
                      <m:sSupPr>
                        <m:ctrlP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𝑁𝑃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D15BBB-4321-102E-BB9F-20331D3A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113" y="4693767"/>
                <a:ext cx="3019925" cy="523220"/>
              </a:xfrm>
              <a:prstGeom prst="rect">
                <a:avLst/>
              </a:prstGeom>
              <a:blipFill>
                <a:blip r:embed="rId7"/>
                <a:stretch>
                  <a:fillRect l="-4184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65C145E-6DE9-E25D-02C2-7FA80DD3401B}"/>
              </a:ext>
            </a:extLst>
          </p:cNvPr>
          <p:cNvSpPr txBox="1"/>
          <p:nvPr/>
        </p:nvSpPr>
        <p:spPr>
          <a:xfrm>
            <a:off x="6696075" y="5157784"/>
            <a:ext cx="199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“Guess and Check”</a:t>
            </a:r>
          </a:p>
        </p:txBody>
      </p:sp>
    </p:spTree>
    <p:extLst>
      <p:ext uri="{BB962C8B-B14F-4D97-AF65-F5344CB8AC3E}">
        <p14:creationId xmlns:p14="http://schemas.microsoft.com/office/powerpoint/2010/main" val="275921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1535-C0D0-0361-CCF3-4218330E4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1875" cy="1292225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chemeClr val="accent5"/>
                </a:solidFill>
              </a:rPr>
              <a:t>Deterministic Algorithms for Range Avoid Imply Explicit Constructions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5480E8-57EB-FC8C-CE0D-CA4ED18B6C46}"/>
              </a:ext>
            </a:extLst>
          </p:cNvPr>
          <p:cNvSpPr txBox="1"/>
          <p:nvPr/>
        </p:nvSpPr>
        <p:spPr>
          <a:xfrm>
            <a:off x="9258298" y="1350011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[KKMP 21], [</a:t>
            </a:r>
            <a:r>
              <a:rPr lang="en-US" b="1" dirty="0" err="1"/>
              <a:t>Korten</a:t>
            </a:r>
            <a:r>
              <a:rPr lang="en-US" b="1" dirty="0"/>
              <a:t> 21]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C7D5171E-D878-8562-26B2-AAB915AC9D70}"/>
              </a:ext>
            </a:extLst>
          </p:cNvPr>
          <p:cNvSpPr/>
          <p:nvPr/>
        </p:nvSpPr>
        <p:spPr>
          <a:xfrm>
            <a:off x="7615235" y="4374255"/>
            <a:ext cx="3286126" cy="18267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Ramsey Graphs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659B3F9B-AA6D-0D70-8FBE-9A7115C90C30}"/>
              </a:ext>
            </a:extLst>
          </p:cNvPr>
          <p:cNvSpPr/>
          <p:nvPr/>
        </p:nvSpPr>
        <p:spPr>
          <a:xfrm>
            <a:off x="3148010" y="4811137"/>
            <a:ext cx="3286126" cy="18267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Two Source Randomness Extractors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2D8CCC05-BED9-3DA5-0B28-8F3FAA036F5C}"/>
              </a:ext>
            </a:extLst>
          </p:cNvPr>
          <p:cNvSpPr/>
          <p:nvPr/>
        </p:nvSpPr>
        <p:spPr>
          <a:xfrm>
            <a:off x="1123948" y="1980515"/>
            <a:ext cx="3286126" cy="18267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Hard Truth Tables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C2C3AC65-664C-B8FC-5047-5DC2829FD8C3}"/>
              </a:ext>
            </a:extLst>
          </p:cNvPr>
          <p:cNvSpPr/>
          <p:nvPr/>
        </p:nvSpPr>
        <p:spPr>
          <a:xfrm>
            <a:off x="6138865" y="2141416"/>
            <a:ext cx="3286126" cy="18267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Rigid Matrices</a:t>
            </a:r>
          </a:p>
        </p:txBody>
      </p:sp>
    </p:spTree>
    <p:extLst>
      <p:ext uri="{BB962C8B-B14F-4D97-AF65-F5344CB8AC3E}">
        <p14:creationId xmlns:p14="http://schemas.microsoft.com/office/powerpoint/2010/main" val="381819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6216-908A-723C-4665-BE3AE0D4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Avoid Framework for Explicit Constructions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0FF888-3C79-F8FF-96BD-4F6FF2A12528}"/>
              </a:ext>
            </a:extLst>
          </p:cNvPr>
          <p:cNvSpPr/>
          <p:nvPr/>
        </p:nvSpPr>
        <p:spPr>
          <a:xfrm>
            <a:off x="7127080" y="3112291"/>
            <a:ext cx="2176463" cy="20574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OBJECTS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9DA755-2B80-F6F6-3D0A-D35288D53B7B}"/>
              </a:ext>
            </a:extLst>
          </p:cNvPr>
          <p:cNvSpPr/>
          <p:nvPr/>
        </p:nvSpPr>
        <p:spPr>
          <a:xfrm>
            <a:off x="6760367" y="2255039"/>
            <a:ext cx="3128963" cy="29146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D0B61-8739-B98F-518E-DFB1A74B0949}"/>
              </a:ext>
            </a:extLst>
          </p:cNvPr>
          <p:cNvSpPr txBox="1"/>
          <p:nvPr/>
        </p:nvSpPr>
        <p:spPr>
          <a:xfrm rot="21205890">
            <a:off x="7362893" y="2587601"/>
            <a:ext cx="186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Succinct Encoding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F213CB-C3E2-F41A-CB14-6BECF5CC8E5A}"/>
              </a:ext>
            </a:extLst>
          </p:cNvPr>
          <p:cNvSpPr/>
          <p:nvPr/>
        </p:nvSpPr>
        <p:spPr>
          <a:xfrm>
            <a:off x="4636294" y="1421605"/>
            <a:ext cx="5448300" cy="4014790"/>
          </a:xfrm>
          <a:prstGeom prst="ellipse">
            <a:avLst/>
          </a:prstGeom>
          <a:noFill/>
          <a:ln>
            <a:solidFill>
              <a:schemeClr val="accent4"/>
            </a:solidFill>
          </a:ln>
          <a:effectLst>
            <a:outerShdw blurRad="50800" dist="50800" dir="5400000" algn="ctr" rotWithShape="0">
              <a:schemeClr val="accent4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Multiply 20">
            <a:extLst>
              <a:ext uri="{FF2B5EF4-FFF2-40B4-BE49-F238E27FC236}">
                <a16:creationId xmlns:a16="http://schemas.microsoft.com/office/drawing/2014/main" id="{F6722F27-8C1E-A6F5-C452-2440B77C5027}"/>
              </a:ext>
            </a:extLst>
          </p:cNvPr>
          <p:cNvSpPr/>
          <p:nvPr/>
        </p:nvSpPr>
        <p:spPr>
          <a:xfrm>
            <a:off x="6755604" y="1954997"/>
            <a:ext cx="300038" cy="37147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>
            <a:extLst>
              <a:ext uri="{FF2B5EF4-FFF2-40B4-BE49-F238E27FC236}">
                <a16:creationId xmlns:a16="http://schemas.microsoft.com/office/drawing/2014/main" id="{26383549-F4A0-D41F-9C68-1ED3C630C38F}"/>
              </a:ext>
            </a:extLst>
          </p:cNvPr>
          <p:cNvSpPr/>
          <p:nvPr/>
        </p:nvSpPr>
        <p:spPr>
          <a:xfrm>
            <a:off x="6024563" y="2040728"/>
            <a:ext cx="300038" cy="37147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>
            <a:extLst>
              <a:ext uri="{FF2B5EF4-FFF2-40B4-BE49-F238E27FC236}">
                <a16:creationId xmlns:a16="http://schemas.microsoft.com/office/drawing/2014/main" id="{E6CFC5B4-BDDE-DCE4-E0D9-881DF81F40BD}"/>
              </a:ext>
            </a:extLst>
          </p:cNvPr>
          <p:cNvSpPr/>
          <p:nvPr/>
        </p:nvSpPr>
        <p:spPr>
          <a:xfrm>
            <a:off x="6392465" y="2726518"/>
            <a:ext cx="300038" cy="37147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>
            <a:extLst>
              <a:ext uri="{FF2B5EF4-FFF2-40B4-BE49-F238E27FC236}">
                <a16:creationId xmlns:a16="http://schemas.microsoft.com/office/drawing/2014/main" id="{9F303AE8-BCBA-DC9E-D6DD-00EC50D7435F}"/>
              </a:ext>
            </a:extLst>
          </p:cNvPr>
          <p:cNvSpPr/>
          <p:nvPr/>
        </p:nvSpPr>
        <p:spPr>
          <a:xfrm>
            <a:off x="9206280" y="2914882"/>
            <a:ext cx="300038" cy="37147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>
            <a:extLst>
              <a:ext uri="{FF2B5EF4-FFF2-40B4-BE49-F238E27FC236}">
                <a16:creationId xmlns:a16="http://schemas.microsoft.com/office/drawing/2014/main" id="{EAE81B58-57B8-60B2-7BDD-20534297DDE6}"/>
              </a:ext>
            </a:extLst>
          </p:cNvPr>
          <p:cNvSpPr/>
          <p:nvPr/>
        </p:nvSpPr>
        <p:spPr>
          <a:xfrm>
            <a:off x="5501557" y="2493150"/>
            <a:ext cx="300038" cy="37147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56C7E92A-29A2-315E-9A4A-2EB7BC0A938A}"/>
              </a:ext>
            </a:extLst>
          </p:cNvPr>
          <p:cNvSpPr/>
          <p:nvPr/>
        </p:nvSpPr>
        <p:spPr>
          <a:xfrm>
            <a:off x="5523307" y="3769512"/>
            <a:ext cx="300038" cy="37147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>
            <a:extLst>
              <a:ext uri="{FF2B5EF4-FFF2-40B4-BE49-F238E27FC236}">
                <a16:creationId xmlns:a16="http://schemas.microsoft.com/office/drawing/2014/main" id="{5DE4AFD1-2870-0778-A3AD-C868D5DF3D54}"/>
              </a:ext>
            </a:extLst>
          </p:cNvPr>
          <p:cNvSpPr/>
          <p:nvPr/>
        </p:nvSpPr>
        <p:spPr>
          <a:xfrm>
            <a:off x="6222205" y="3709981"/>
            <a:ext cx="300038" cy="37147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>
            <a:extLst>
              <a:ext uri="{FF2B5EF4-FFF2-40B4-BE49-F238E27FC236}">
                <a16:creationId xmlns:a16="http://schemas.microsoft.com/office/drawing/2014/main" id="{E774EE55-D1A9-9F8F-6FA5-FB64E9ADF146}"/>
              </a:ext>
            </a:extLst>
          </p:cNvPr>
          <p:cNvSpPr/>
          <p:nvPr/>
        </p:nvSpPr>
        <p:spPr>
          <a:xfrm>
            <a:off x="6434135" y="4321965"/>
            <a:ext cx="300038" cy="37147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764E0AD4-0629-25C7-31A0-BB211CEDC68B}"/>
              </a:ext>
            </a:extLst>
          </p:cNvPr>
          <p:cNvSpPr/>
          <p:nvPr/>
        </p:nvSpPr>
        <p:spPr>
          <a:xfrm>
            <a:off x="6643091" y="4918472"/>
            <a:ext cx="300038" cy="37147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>
            <a:extLst>
              <a:ext uri="{FF2B5EF4-FFF2-40B4-BE49-F238E27FC236}">
                <a16:creationId xmlns:a16="http://schemas.microsoft.com/office/drawing/2014/main" id="{4E945793-5E93-8C35-6209-C35FA7788D46}"/>
              </a:ext>
            </a:extLst>
          </p:cNvPr>
          <p:cNvSpPr/>
          <p:nvPr/>
        </p:nvSpPr>
        <p:spPr>
          <a:xfrm>
            <a:off x="5929310" y="3231339"/>
            <a:ext cx="300038" cy="37147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AE27EAE2-7994-049B-E6C4-C72BE5BACC82}"/>
              </a:ext>
            </a:extLst>
          </p:cNvPr>
          <p:cNvSpPr/>
          <p:nvPr/>
        </p:nvSpPr>
        <p:spPr>
          <a:xfrm>
            <a:off x="6943129" y="3243262"/>
            <a:ext cx="300038" cy="37147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65D2E121-8B77-9D2F-EDBB-E4D24C7D9FD2}"/>
              </a:ext>
            </a:extLst>
          </p:cNvPr>
          <p:cNvSpPr/>
          <p:nvPr/>
        </p:nvSpPr>
        <p:spPr>
          <a:xfrm>
            <a:off x="5088729" y="3283738"/>
            <a:ext cx="300038" cy="37147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y 32">
            <a:extLst>
              <a:ext uri="{FF2B5EF4-FFF2-40B4-BE49-F238E27FC236}">
                <a16:creationId xmlns:a16="http://schemas.microsoft.com/office/drawing/2014/main" id="{D1A78977-03E7-14CF-788E-54391EDE87A2}"/>
              </a:ext>
            </a:extLst>
          </p:cNvPr>
          <p:cNvSpPr/>
          <p:nvPr/>
        </p:nvSpPr>
        <p:spPr>
          <a:xfrm>
            <a:off x="5619748" y="4507702"/>
            <a:ext cx="300038" cy="37147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y 33">
            <a:extLst>
              <a:ext uri="{FF2B5EF4-FFF2-40B4-BE49-F238E27FC236}">
                <a16:creationId xmlns:a16="http://schemas.microsoft.com/office/drawing/2014/main" id="{4027B377-3902-15A9-6CD7-D27808297CE2}"/>
              </a:ext>
            </a:extLst>
          </p:cNvPr>
          <p:cNvSpPr/>
          <p:nvPr/>
        </p:nvSpPr>
        <p:spPr>
          <a:xfrm>
            <a:off x="7591426" y="1733543"/>
            <a:ext cx="300038" cy="37147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y 34">
            <a:extLst>
              <a:ext uri="{FF2B5EF4-FFF2-40B4-BE49-F238E27FC236}">
                <a16:creationId xmlns:a16="http://schemas.microsoft.com/office/drawing/2014/main" id="{9A40FEFD-251C-5C1E-EE02-62D31B841A8B}"/>
              </a:ext>
            </a:extLst>
          </p:cNvPr>
          <p:cNvSpPr/>
          <p:nvPr/>
        </p:nvSpPr>
        <p:spPr>
          <a:xfrm>
            <a:off x="6977061" y="1526369"/>
            <a:ext cx="300038" cy="37147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>
            <a:extLst>
              <a:ext uri="{FF2B5EF4-FFF2-40B4-BE49-F238E27FC236}">
                <a16:creationId xmlns:a16="http://schemas.microsoft.com/office/drawing/2014/main" id="{1A316FEB-8440-D60A-574C-FDF5E3AC0878}"/>
              </a:ext>
            </a:extLst>
          </p:cNvPr>
          <p:cNvSpPr/>
          <p:nvPr/>
        </p:nvSpPr>
        <p:spPr>
          <a:xfrm>
            <a:off x="8373211" y="1769259"/>
            <a:ext cx="300038" cy="37147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>
            <a:extLst>
              <a:ext uri="{FF2B5EF4-FFF2-40B4-BE49-F238E27FC236}">
                <a16:creationId xmlns:a16="http://schemas.microsoft.com/office/drawing/2014/main" id="{6447D3DE-E87D-8214-F322-BE5740AC0C5C}"/>
              </a:ext>
            </a:extLst>
          </p:cNvPr>
          <p:cNvSpPr/>
          <p:nvPr/>
        </p:nvSpPr>
        <p:spPr>
          <a:xfrm>
            <a:off x="9056261" y="1990269"/>
            <a:ext cx="300038" cy="37147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DB63F20-9D55-78D3-5AFD-4CAC680FB0F4}"/>
              </a:ext>
            </a:extLst>
          </p:cNvPr>
          <p:cNvSpPr/>
          <p:nvPr/>
        </p:nvSpPr>
        <p:spPr>
          <a:xfrm>
            <a:off x="1157288" y="3002756"/>
            <a:ext cx="2085975" cy="14573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Decoder (C)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CEE3A2-0E58-244D-FE51-18E8E861B14D}"/>
                  </a:ext>
                </a:extLst>
              </p:cNvPr>
              <p:cNvSpPr/>
              <p:nvPr/>
            </p:nvSpPr>
            <p:spPr>
              <a:xfrm>
                <a:off x="1157289" y="4752971"/>
                <a:ext cx="2085974" cy="40481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𝑆𝑢𝑐𝑐𝑖𝑛𝑐𝑡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𝐸𝑛𝑐𝑜𝑑𝑖𝑛𝑔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CEE3A2-0E58-244D-FE51-18E8E861B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289" y="4752971"/>
                <a:ext cx="2085974" cy="404813"/>
              </a:xfrm>
              <a:prstGeom prst="rect">
                <a:avLst/>
              </a:prstGeom>
              <a:blipFill>
                <a:blip r:embed="rId3"/>
                <a:stretch>
                  <a:fillRect r="-60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19CF9C0-104A-88F6-EAF8-67E5075C84C8}"/>
                  </a:ext>
                </a:extLst>
              </p:cNvPr>
              <p:cNvSpPr/>
              <p:nvPr/>
            </p:nvSpPr>
            <p:spPr>
              <a:xfrm>
                <a:off x="950119" y="2102647"/>
                <a:ext cx="2500312" cy="404812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𝑂𝑏𝑗𝑒𝑐𝑡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19CF9C0-104A-88F6-EAF8-67E5075C8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19" y="2102647"/>
                <a:ext cx="2500312" cy="404812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E158D40-6898-DF7E-FB87-CB57F7B1F3E8}"/>
              </a:ext>
            </a:extLst>
          </p:cNvPr>
          <p:cNvCxnSpPr>
            <a:cxnSpLocks/>
          </p:cNvCxnSpPr>
          <p:nvPr/>
        </p:nvCxnSpPr>
        <p:spPr>
          <a:xfrm flipV="1">
            <a:off x="2200276" y="4460081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409023F-AA56-3E85-2041-E5205323DCA7}"/>
              </a:ext>
            </a:extLst>
          </p:cNvPr>
          <p:cNvCxnSpPr/>
          <p:nvPr/>
        </p:nvCxnSpPr>
        <p:spPr>
          <a:xfrm flipV="1">
            <a:off x="1928811" y="4460081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978BA0-38FF-44E5-CC76-04725E9F77F7}"/>
              </a:ext>
            </a:extLst>
          </p:cNvPr>
          <p:cNvCxnSpPr/>
          <p:nvPr/>
        </p:nvCxnSpPr>
        <p:spPr>
          <a:xfrm flipV="1">
            <a:off x="3038476" y="4460081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E0B41E5-91FD-BE8F-DFB2-7027AAC61CBF}"/>
              </a:ext>
            </a:extLst>
          </p:cNvPr>
          <p:cNvCxnSpPr/>
          <p:nvPr/>
        </p:nvCxnSpPr>
        <p:spPr>
          <a:xfrm flipV="1">
            <a:off x="2752725" y="4460081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B1DC416-F9DE-57A3-DE31-1FBE33216507}"/>
              </a:ext>
            </a:extLst>
          </p:cNvPr>
          <p:cNvCxnSpPr/>
          <p:nvPr/>
        </p:nvCxnSpPr>
        <p:spPr>
          <a:xfrm flipV="1">
            <a:off x="2452690" y="4460081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AED1338-A426-1A74-2D02-70C56DACF4D7}"/>
              </a:ext>
            </a:extLst>
          </p:cNvPr>
          <p:cNvCxnSpPr/>
          <p:nvPr/>
        </p:nvCxnSpPr>
        <p:spPr>
          <a:xfrm flipV="1">
            <a:off x="1652586" y="4475557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2E651B-3808-4AF8-7872-4BE4B500FDE6}"/>
              </a:ext>
            </a:extLst>
          </p:cNvPr>
          <p:cNvCxnSpPr/>
          <p:nvPr/>
        </p:nvCxnSpPr>
        <p:spPr>
          <a:xfrm flipV="1">
            <a:off x="1366836" y="4460081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65200CB-1F4E-FC2E-E04A-F4B0BB711794}"/>
              </a:ext>
            </a:extLst>
          </p:cNvPr>
          <p:cNvCxnSpPr>
            <a:cxnSpLocks/>
          </p:cNvCxnSpPr>
          <p:nvPr/>
        </p:nvCxnSpPr>
        <p:spPr>
          <a:xfrm flipH="1">
            <a:off x="3038476" y="2507459"/>
            <a:ext cx="204787" cy="4952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6DA7E96-3CDC-7FFA-8D84-474C4E08DBB4}"/>
              </a:ext>
            </a:extLst>
          </p:cNvPr>
          <p:cNvCxnSpPr>
            <a:cxnSpLocks/>
          </p:cNvCxnSpPr>
          <p:nvPr/>
        </p:nvCxnSpPr>
        <p:spPr>
          <a:xfrm>
            <a:off x="1157288" y="2532462"/>
            <a:ext cx="209548" cy="47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6FBA1C0-77B5-475E-1A4E-F54E5C12825C}"/>
              </a:ext>
            </a:extLst>
          </p:cNvPr>
          <p:cNvCxnSpPr>
            <a:cxnSpLocks/>
          </p:cNvCxnSpPr>
          <p:nvPr/>
        </p:nvCxnSpPr>
        <p:spPr>
          <a:xfrm>
            <a:off x="2938463" y="2507457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63AEC75-BB62-BB71-947A-85635951886E}"/>
              </a:ext>
            </a:extLst>
          </p:cNvPr>
          <p:cNvCxnSpPr>
            <a:cxnSpLocks/>
          </p:cNvCxnSpPr>
          <p:nvPr/>
        </p:nvCxnSpPr>
        <p:spPr>
          <a:xfrm>
            <a:off x="2619376" y="2519959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89F6342-852E-9433-686A-E4D8070592EA}"/>
              </a:ext>
            </a:extLst>
          </p:cNvPr>
          <p:cNvCxnSpPr>
            <a:cxnSpLocks/>
          </p:cNvCxnSpPr>
          <p:nvPr/>
        </p:nvCxnSpPr>
        <p:spPr>
          <a:xfrm>
            <a:off x="2333625" y="2507457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798318A-2B92-4B1C-C2FF-99B2EE61C99E}"/>
              </a:ext>
            </a:extLst>
          </p:cNvPr>
          <p:cNvCxnSpPr>
            <a:cxnSpLocks/>
          </p:cNvCxnSpPr>
          <p:nvPr/>
        </p:nvCxnSpPr>
        <p:spPr>
          <a:xfrm>
            <a:off x="2076451" y="2507457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8AF30D3-E168-9FF5-92C6-BE5D13BE8B9F}"/>
              </a:ext>
            </a:extLst>
          </p:cNvPr>
          <p:cNvCxnSpPr>
            <a:cxnSpLocks/>
          </p:cNvCxnSpPr>
          <p:nvPr/>
        </p:nvCxnSpPr>
        <p:spPr>
          <a:xfrm>
            <a:off x="1762126" y="2507457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1865F12-A379-6807-09AA-E5F703B109FF}"/>
              </a:ext>
            </a:extLst>
          </p:cNvPr>
          <p:cNvCxnSpPr>
            <a:cxnSpLocks/>
          </p:cNvCxnSpPr>
          <p:nvPr/>
        </p:nvCxnSpPr>
        <p:spPr>
          <a:xfrm>
            <a:off x="1476375" y="2507457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471E313-5AA8-3473-64A4-0EC23000B4C1}"/>
              </a:ext>
            </a:extLst>
          </p:cNvPr>
          <p:cNvSpPr txBox="1"/>
          <p:nvPr/>
        </p:nvSpPr>
        <p:spPr>
          <a:xfrm>
            <a:off x="1474361" y="5855603"/>
            <a:ext cx="9291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to Range Avoid =&gt; Object has no Succinct Encoding =&gt; not a bad object</a:t>
            </a:r>
          </a:p>
        </p:txBody>
      </p:sp>
      <p:sp>
        <p:nvSpPr>
          <p:cNvPr id="3" name="Multiply 2">
            <a:extLst>
              <a:ext uri="{FF2B5EF4-FFF2-40B4-BE49-F238E27FC236}">
                <a16:creationId xmlns:a16="http://schemas.microsoft.com/office/drawing/2014/main" id="{B49BA43C-C334-45AC-9D9A-61B98418C11D}"/>
              </a:ext>
            </a:extLst>
          </p:cNvPr>
          <p:cNvSpPr/>
          <p:nvPr/>
        </p:nvSpPr>
        <p:spPr>
          <a:xfrm>
            <a:off x="9570427" y="1623794"/>
            <a:ext cx="300038" cy="37147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C3BA9-11BD-9EA0-B8E8-BCAD8AB8F40B}"/>
              </a:ext>
            </a:extLst>
          </p:cNvPr>
          <p:cNvSpPr txBox="1"/>
          <p:nvPr/>
        </p:nvSpPr>
        <p:spPr>
          <a:xfrm>
            <a:off x="9794709" y="1592112"/>
            <a:ext cx="204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=&gt; </a:t>
            </a:r>
            <a:r>
              <a:rPr lang="en-US" dirty="0">
                <a:solidFill>
                  <a:srgbClr val="C00000"/>
                </a:solidFill>
              </a:rPr>
              <a:t>Good object</a:t>
            </a:r>
          </a:p>
        </p:txBody>
      </p:sp>
    </p:spTree>
    <p:extLst>
      <p:ext uri="{BB962C8B-B14F-4D97-AF65-F5344CB8AC3E}">
        <p14:creationId xmlns:p14="http://schemas.microsoft.com/office/powerpoint/2010/main" val="341837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1C0F-EC73-E53A-88B5-C00C08121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1" y="4079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Explicit Construction of Hard Truth Tables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A2FF55-7AB5-4426-CB7A-0705613E15CF}"/>
                  </a:ext>
                </a:extLst>
              </p:cNvPr>
              <p:cNvSpPr txBox="1"/>
              <p:nvPr/>
            </p:nvSpPr>
            <p:spPr>
              <a:xfrm>
                <a:off x="1228725" y="1913152"/>
                <a:ext cx="6853238" cy="1322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100" dirty="0">
                    <a:solidFill>
                      <a:schemeClr val="accent2">
                        <a:lumMod val="75000"/>
                      </a:schemeClr>
                    </a:solidFill>
                  </a:rPr>
                  <a:t>INPUT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1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1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31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3100" b="0" i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3100" dirty="0">
                    <a:solidFill>
                      <a:schemeClr val="accent2">
                        <a:lumMod val="75000"/>
                      </a:schemeClr>
                    </a:solidFill>
                  </a:rPr>
                  <a:t> OUTPUT: </a:t>
                </a:r>
                <a:r>
                  <a:rPr lang="en-US" sz="3100" dirty="0">
                    <a:solidFill>
                      <a:schemeClr val="accent6">
                        <a:lumMod val="50000"/>
                      </a:schemeClr>
                    </a:solidFill>
                  </a:rPr>
                  <a:t>TT,  </a:t>
                </a:r>
                <a:r>
                  <a:rPr lang="en-US" sz="3100" dirty="0">
                    <a:solidFill>
                      <a:schemeClr val="accent2">
                        <a:lumMod val="75000"/>
                      </a:schemeClr>
                    </a:solidFill>
                  </a:rPr>
                  <a:t>CC(</a:t>
                </a:r>
                <a:r>
                  <a:rPr lang="en-US" sz="3100" dirty="0">
                    <a:solidFill>
                      <a:schemeClr val="accent6">
                        <a:lumMod val="50000"/>
                      </a:schemeClr>
                    </a:solidFill>
                  </a:rPr>
                  <a:t>TT</a:t>
                </a:r>
                <a:r>
                  <a:rPr lang="en-US" sz="3100" dirty="0">
                    <a:solidFill>
                      <a:schemeClr val="accent2">
                        <a:lumMod val="75000"/>
                      </a:schemeClr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1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func>
                          <m:funcPr>
                            <m:ctrlPr>
                              <a:rPr lang="en-US" sz="31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31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1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31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31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sz="31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</a:p>
              <a:p>
                <a:endParaRPr lang="en-US" sz="3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A2FF55-7AB5-4426-CB7A-0705613E1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725" y="1913152"/>
                <a:ext cx="6853238" cy="1322863"/>
              </a:xfrm>
              <a:prstGeom prst="rect">
                <a:avLst/>
              </a:prstGeom>
              <a:blipFill>
                <a:blip r:embed="rId2"/>
                <a:stretch>
                  <a:fillRect l="-2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CE814D-8EAE-CC98-9443-E5D36EDAD797}"/>
                  </a:ext>
                </a:extLst>
              </p:cNvPr>
              <p:cNvSpPr txBox="1"/>
              <p:nvPr/>
            </p:nvSpPr>
            <p:spPr>
              <a:xfrm>
                <a:off x="3350419" y="2524516"/>
                <a:ext cx="17573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6">
                        <a:lumMod val="50000"/>
                      </a:schemeClr>
                    </a:solidFill>
                  </a:rPr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3200" b="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CE814D-8EAE-CC98-9443-E5D36EDAD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19" y="2524516"/>
                <a:ext cx="1757362" cy="584775"/>
              </a:xfrm>
              <a:prstGeom prst="rect">
                <a:avLst/>
              </a:prstGeom>
              <a:blipFill>
                <a:blip r:embed="rId3"/>
                <a:stretch>
                  <a:fillRect l="-8633" t="-12766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>
            <a:extLst>
              <a:ext uri="{FF2B5EF4-FFF2-40B4-BE49-F238E27FC236}">
                <a16:creationId xmlns:a16="http://schemas.microsoft.com/office/drawing/2014/main" id="{B7EBBEAB-88CA-4BFD-5E2E-F0BA65EB60E1}"/>
              </a:ext>
            </a:extLst>
          </p:cNvPr>
          <p:cNvSpPr/>
          <p:nvPr/>
        </p:nvSpPr>
        <p:spPr>
          <a:xfrm>
            <a:off x="8215313" y="2039884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92E02D-823B-C0C5-0285-B0DDCC477614}"/>
              </a:ext>
            </a:extLst>
          </p:cNvPr>
          <p:cNvSpPr txBox="1"/>
          <p:nvPr/>
        </p:nvSpPr>
        <p:spPr>
          <a:xfrm>
            <a:off x="9327071" y="1959034"/>
            <a:ext cx="2864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Truth Table with exponential Circuit Complexity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D0C344-4D69-BA08-6D4B-38B008912E01}"/>
              </a:ext>
            </a:extLst>
          </p:cNvPr>
          <p:cNvSpPr/>
          <p:nvPr/>
        </p:nvSpPr>
        <p:spPr>
          <a:xfrm>
            <a:off x="1057276" y="4160040"/>
            <a:ext cx="2085975" cy="14573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Eval C on all inputs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06C080-DD89-79E3-CD55-88F210322CF6}"/>
              </a:ext>
            </a:extLst>
          </p:cNvPr>
          <p:cNvSpPr/>
          <p:nvPr/>
        </p:nvSpPr>
        <p:spPr>
          <a:xfrm>
            <a:off x="1057277" y="5910255"/>
            <a:ext cx="2085974" cy="4048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Encoding of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489E860-837A-3CE2-318D-DB60A08DBBA4}"/>
                  </a:ext>
                </a:extLst>
              </p:cNvPr>
              <p:cNvSpPr/>
              <p:nvPr/>
            </p:nvSpPr>
            <p:spPr>
              <a:xfrm>
                <a:off x="850107" y="3259931"/>
                <a:ext cx="2500312" cy="404812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𝑇𝑟𝑢𝑡h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𝑇𝑎𝑏𝑙𝑒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489E860-837A-3CE2-318D-DB60A08DB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07" y="3259931"/>
                <a:ext cx="2500312" cy="404812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206EBB-9B89-8433-A097-67B48A336FC0}"/>
              </a:ext>
            </a:extLst>
          </p:cNvPr>
          <p:cNvCxnSpPr>
            <a:cxnSpLocks/>
          </p:cNvCxnSpPr>
          <p:nvPr/>
        </p:nvCxnSpPr>
        <p:spPr>
          <a:xfrm flipV="1">
            <a:off x="2100264" y="5617365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9A2EDE-3303-CDD7-08FA-4EB9DD7DBBBF}"/>
              </a:ext>
            </a:extLst>
          </p:cNvPr>
          <p:cNvCxnSpPr/>
          <p:nvPr/>
        </p:nvCxnSpPr>
        <p:spPr>
          <a:xfrm flipV="1">
            <a:off x="1828799" y="5617365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920B9D-F313-988C-23AC-9B0FFB7D239F}"/>
              </a:ext>
            </a:extLst>
          </p:cNvPr>
          <p:cNvCxnSpPr/>
          <p:nvPr/>
        </p:nvCxnSpPr>
        <p:spPr>
          <a:xfrm flipV="1">
            <a:off x="2938464" y="5617365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2EC11D-5BAC-3833-799E-AD754BEFBC78}"/>
              </a:ext>
            </a:extLst>
          </p:cNvPr>
          <p:cNvCxnSpPr/>
          <p:nvPr/>
        </p:nvCxnSpPr>
        <p:spPr>
          <a:xfrm flipV="1">
            <a:off x="2652713" y="5617365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57D11C-8532-96C3-F2DC-CB1895BBA071}"/>
              </a:ext>
            </a:extLst>
          </p:cNvPr>
          <p:cNvCxnSpPr/>
          <p:nvPr/>
        </p:nvCxnSpPr>
        <p:spPr>
          <a:xfrm flipV="1">
            <a:off x="2352678" y="5617365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7A58B8-33D8-1C07-2503-A3432E5FC521}"/>
              </a:ext>
            </a:extLst>
          </p:cNvPr>
          <p:cNvCxnSpPr/>
          <p:nvPr/>
        </p:nvCxnSpPr>
        <p:spPr>
          <a:xfrm flipV="1">
            <a:off x="1552574" y="5632841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385F4D-C5ED-97ED-E5DF-9EBD603C0333}"/>
              </a:ext>
            </a:extLst>
          </p:cNvPr>
          <p:cNvCxnSpPr/>
          <p:nvPr/>
        </p:nvCxnSpPr>
        <p:spPr>
          <a:xfrm flipV="1">
            <a:off x="1266824" y="5617365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FBBE91-ED96-BA15-2ED2-6FBF3EF64911}"/>
              </a:ext>
            </a:extLst>
          </p:cNvPr>
          <p:cNvCxnSpPr>
            <a:cxnSpLocks/>
          </p:cNvCxnSpPr>
          <p:nvPr/>
        </p:nvCxnSpPr>
        <p:spPr>
          <a:xfrm flipH="1">
            <a:off x="2938464" y="3664743"/>
            <a:ext cx="204787" cy="4952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A14DE1D-7BAC-D346-7C5F-FD19843EEE78}"/>
              </a:ext>
            </a:extLst>
          </p:cNvPr>
          <p:cNvCxnSpPr>
            <a:cxnSpLocks/>
          </p:cNvCxnSpPr>
          <p:nvPr/>
        </p:nvCxnSpPr>
        <p:spPr>
          <a:xfrm>
            <a:off x="1057276" y="3689746"/>
            <a:ext cx="209548" cy="47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CC8E02-F8D1-5CB2-E40C-85F061F61EF9}"/>
              </a:ext>
            </a:extLst>
          </p:cNvPr>
          <p:cNvCxnSpPr>
            <a:cxnSpLocks/>
          </p:cNvCxnSpPr>
          <p:nvPr/>
        </p:nvCxnSpPr>
        <p:spPr>
          <a:xfrm>
            <a:off x="2838451" y="3664741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25DB1F-DEF9-4794-D000-54AAEBF0D73C}"/>
              </a:ext>
            </a:extLst>
          </p:cNvPr>
          <p:cNvCxnSpPr>
            <a:cxnSpLocks/>
          </p:cNvCxnSpPr>
          <p:nvPr/>
        </p:nvCxnSpPr>
        <p:spPr>
          <a:xfrm>
            <a:off x="2519364" y="3677243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5DF74B-3BE2-F617-231F-6692383E5D75}"/>
              </a:ext>
            </a:extLst>
          </p:cNvPr>
          <p:cNvCxnSpPr>
            <a:cxnSpLocks/>
          </p:cNvCxnSpPr>
          <p:nvPr/>
        </p:nvCxnSpPr>
        <p:spPr>
          <a:xfrm>
            <a:off x="2233613" y="3664741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EE7EB38-2526-8329-86B5-3128E3020658}"/>
              </a:ext>
            </a:extLst>
          </p:cNvPr>
          <p:cNvCxnSpPr>
            <a:cxnSpLocks/>
          </p:cNvCxnSpPr>
          <p:nvPr/>
        </p:nvCxnSpPr>
        <p:spPr>
          <a:xfrm>
            <a:off x="1976439" y="3664741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6A0A4EC-766D-DA10-600D-4A1860016679}"/>
              </a:ext>
            </a:extLst>
          </p:cNvPr>
          <p:cNvCxnSpPr>
            <a:cxnSpLocks/>
          </p:cNvCxnSpPr>
          <p:nvPr/>
        </p:nvCxnSpPr>
        <p:spPr>
          <a:xfrm>
            <a:off x="1662114" y="3664741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A7C3818-4210-1B93-8293-AB17606C6AC3}"/>
              </a:ext>
            </a:extLst>
          </p:cNvPr>
          <p:cNvCxnSpPr>
            <a:cxnSpLocks/>
          </p:cNvCxnSpPr>
          <p:nvPr/>
        </p:nvCxnSpPr>
        <p:spPr>
          <a:xfrm>
            <a:off x="1376363" y="3664741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0D23432-BC15-7F11-02AC-50966914F125}"/>
                  </a:ext>
                </a:extLst>
              </p:cNvPr>
              <p:cNvSpPr txBox="1"/>
              <p:nvPr/>
            </p:nvSpPr>
            <p:spPr>
              <a:xfrm>
                <a:off x="5236659" y="3399284"/>
                <a:ext cx="6186484" cy="3005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Encode circuits of Size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 </a:t>
                </a:r>
                <a:r>
                  <a:rPr lang="en-US" sz="2200" dirty="0"/>
                  <a:t>with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SlogS</a:t>
                </a:r>
                <a:r>
                  <a:rPr lang="en-US" sz="2200" dirty="0"/>
                  <a:t> bits</a:t>
                </a:r>
              </a:p>
              <a:p>
                <a:endParaRPr lang="en-US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Encode all  circuits of size</a:t>
                </a:r>
                <a:r>
                  <a:rPr lang="en-US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func>
                          <m:funcPr>
                            <m:ctrlPr>
                              <a:rPr lang="en-US" sz="2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2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sz="2200" dirty="0">
                    <a:solidFill>
                      <a:schemeClr val="accent4"/>
                    </a:solidFill>
                  </a:rPr>
                  <a:t> </a:t>
                </a:r>
                <a:r>
                  <a:rPr lang="en-US" sz="2200" dirty="0"/>
                  <a:t>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func>
                          <m:funcPr>
                            <m:ctrlPr>
                              <a:rPr lang="en-US" sz="2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 bits</a:t>
                </a:r>
              </a:p>
              <a:p>
                <a:endParaRPr lang="en-US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1"/>
                    </a:solidFill>
                  </a:rPr>
                  <a:t>C</a:t>
                </a:r>
                <a:r>
                  <a:rPr lang="en-US" sz="22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f>
                          <m:fPr>
                            <m:ctrlPr>
                              <a:rPr lang="en-US" sz="220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22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2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func>
                            <m:r>
                              <a:rPr lang="en-US" sz="22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200" b="0" dirty="0"/>
              </a:p>
              <a:p>
                <a:endParaRPr lang="en-US" sz="22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Solving </a:t>
                </a:r>
                <a:r>
                  <a:rPr lang="en-US" sz="2200" dirty="0">
                    <a:solidFill>
                      <a:srgbClr val="FF0000"/>
                    </a:solidFill>
                  </a:rPr>
                  <a:t>Avoid</a:t>
                </a:r>
                <a:r>
                  <a:rPr lang="en-US" sz="2200" dirty="0"/>
                  <a:t>(</a:t>
                </a:r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C</a:t>
                </a:r>
                <a:r>
                  <a:rPr lang="en-US" sz="2200" dirty="0"/>
                  <a:t>) gives a TT with </a:t>
                </a:r>
                <a:r>
                  <a:rPr lang="en-US" sz="2200" dirty="0">
                    <a:solidFill>
                      <a:srgbClr val="FF0000"/>
                    </a:solidFill>
                  </a:rPr>
                  <a:t>CC</a:t>
                </a:r>
                <a:r>
                  <a:rPr lang="en-US" sz="2200" dirty="0"/>
                  <a:t>(</a:t>
                </a:r>
                <a:r>
                  <a:rPr lang="en-US" sz="2200" dirty="0">
                    <a:solidFill>
                      <a:schemeClr val="accent6">
                        <a:lumMod val="50000"/>
                      </a:schemeClr>
                    </a:solidFill>
                  </a:rPr>
                  <a:t>TT</a:t>
                </a:r>
                <a:r>
                  <a:rPr lang="en-US" sz="2200" dirty="0"/>
                  <a:t>)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func>
                          <m:funcPr>
                            <m:ctrlPr>
                              <a:rPr lang="en-US" sz="2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2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0D23432-BC15-7F11-02AC-50966914F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659" y="3399284"/>
                <a:ext cx="6186484" cy="3005438"/>
              </a:xfrm>
              <a:prstGeom prst="rect">
                <a:avLst/>
              </a:prstGeom>
              <a:blipFill>
                <a:blip r:embed="rId5"/>
                <a:stretch>
                  <a:fillRect l="-1230" t="-1261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4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4" grpId="0" animBg="1"/>
      <p:bldP spid="15" grpId="0" animBg="1"/>
      <p:bldP spid="16" grpId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5D7455-A7C3-883B-9B58-E2AAF130E4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33363" y="1420280"/>
                <a:ext cx="10515600" cy="369332"/>
              </a:xfrm>
            </p:spPr>
            <p:txBody>
              <a:bodyPr>
                <a:normAutofit fontScale="90000"/>
              </a:bodyPr>
              <a:lstStyle/>
              <a:p>
                <a:pPr algn="ctr"/>
                <a:br>
                  <a:rPr lang="en-US" b="0" i="1" dirty="0">
                    <a:solidFill>
                      <a:schemeClr val="accent5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ℭ</m:t>
                    </m:r>
                  </m:oMath>
                </a14:m>
                <a:r>
                  <a:rPr lang="en-US" b="0" i="1" dirty="0">
                    <a:solidFill>
                      <a:schemeClr val="accent5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b="0" dirty="0">
                    <a:solidFill>
                      <a:schemeClr val="accent5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Avoid</a:t>
                </a:r>
                <a:br>
                  <a:rPr lang="en-US" b="0" dirty="0"/>
                </a:br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5D7455-A7C3-883B-9B58-E2AAF130E4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33363" y="1420280"/>
                <a:ext cx="10515600" cy="369332"/>
              </a:xfrm>
              <a:blipFill>
                <a:blip r:embed="rId2"/>
                <a:stretch>
                  <a:fillRect t="-74194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EEF6A84-9B93-1327-B50E-739E497CA116}"/>
              </a:ext>
            </a:extLst>
          </p:cNvPr>
          <p:cNvSpPr txBox="1"/>
          <p:nvPr/>
        </p:nvSpPr>
        <p:spPr>
          <a:xfrm>
            <a:off x="7572376" y="1321356"/>
            <a:ext cx="4386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[Ren, Santhanam, Wang 22]</a:t>
            </a:r>
          </a:p>
          <a:p>
            <a:r>
              <a:rPr lang="en-US" b="1" dirty="0"/>
              <a:t>[Guruswami, Lyu, Wang 22]</a:t>
            </a:r>
          </a:p>
          <a:p>
            <a:r>
              <a:rPr lang="en-US" b="1" dirty="0"/>
              <a:t>[Chen, Huang, Li, Ren 23]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78F382-FEA8-F395-1EBB-363471FD4D6F}"/>
                  </a:ext>
                </a:extLst>
              </p:cNvPr>
              <p:cNvSpPr txBox="1"/>
              <p:nvPr/>
            </p:nvSpPr>
            <p:spPr>
              <a:xfrm>
                <a:off x="1543049" y="4830823"/>
                <a:ext cx="71151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Does </a:t>
                </a:r>
                <a:r>
                  <a:rPr lang="en-US" sz="2400" dirty="0">
                    <a:solidFill>
                      <a:srgbClr val="7030A0"/>
                    </a:solidFill>
                  </a:rPr>
                  <a:t>Avoid</a:t>
                </a:r>
                <a:r>
                  <a:rPr lang="en-US" sz="2400" dirty="0"/>
                  <a:t> become easier  if Decoder belongs to more restrictive class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400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ℭ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78F382-FEA8-F395-1EBB-363471FD4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49" y="4830823"/>
                <a:ext cx="7115175" cy="1200329"/>
              </a:xfrm>
              <a:prstGeom prst="rect">
                <a:avLst/>
              </a:prstGeom>
              <a:blipFill>
                <a:blip r:embed="rId3"/>
                <a:stretch>
                  <a:fillRect l="-1070" t="-4211"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CC13B52-EB77-043F-C69F-47D4F5134B4F}"/>
              </a:ext>
            </a:extLst>
          </p:cNvPr>
          <p:cNvSpPr txBox="1"/>
          <p:nvPr/>
        </p:nvSpPr>
        <p:spPr>
          <a:xfrm>
            <a:off x="1543049" y="3489355"/>
            <a:ext cx="7115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algorithm for Avoid known that is better than brute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C8BB194-55FC-7610-3F89-DA84F9843519}"/>
                  </a:ext>
                </a:extLst>
              </p:cNvPr>
              <p:cNvSpPr/>
              <p:nvPr/>
            </p:nvSpPr>
            <p:spPr>
              <a:xfrm>
                <a:off x="9342926" y="4389464"/>
                <a:ext cx="2085975" cy="1457325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ℭ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C8BB194-55FC-7610-3F89-DA84F9843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926" y="4389464"/>
                <a:ext cx="2085975" cy="1457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0901926-3402-3621-84F5-DD9A85ED9AC3}"/>
                  </a:ext>
                </a:extLst>
              </p:cNvPr>
              <p:cNvSpPr/>
              <p:nvPr/>
            </p:nvSpPr>
            <p:spPr>
              <a:xfrm>
                <a:off x="9342927" y="6139679"/>
                <a:ext cx="2085974" cy="40481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0901926-3402-3621-84F5-DD9A85ED9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927" y="6139679"/>
                <a:ext cx="2085974" cy="404813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A51FA1-D27D-93D3-A55A-20DC26AD2F51}"/>
                  </a:ext>
                </a:extLst>
              </p:cNvPr>
              <p:cNvSpPr/>
              <p:nvPr/>
            </p:nvSpPr>
            <p:spPr>
              <a:xfrm>
                <a:off x="9135757" y="3489355"/>
                <a:ext cx="2500312" cy="404812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A51FA1-D27D-93D3-A55A-20DC26AD2F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757" y="3489355"/>
                <a:ext cx="2500312" cy="404812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71093C-B8F1-8104-868A-7667EF9982AD}"/>
              </a:ext>
            </a:extLst>
          </p:cNvPr>
          <p:cNvCxnSpPr>
            <a:cxnSpLocks/>
          </p:cNvCxnSpPr>
          <p:nvPr/>
        </p:nvCxnSpPr>
        <p:spPr>
          <a:xfrm flipV="1">
            <a:off x="10385914" y="5846789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2A51AA-A8CB-2B9B-F465-60FFFDC8FC66}"/>
              </a:ext>
            </a:extLst>
          </p:cNvPr>
          <p:cNvCxnSpPr/>
          <p:nvPr/>
        </p:nvCxnSpPr>
        <p:spPr>
          <a:xfrm flipV="1">
            <a:off x="10114449" y="5846789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75B572-7934-0D4E-38C2-2261EEB79E49}"/>
              </a:ext>
            </a:extLst>
          </p:cNvPr>
          <p:cNvCxnSpPr/>
          <p:nvPr/>
        </p:nvCxnSpPr>
        <p:spPr>
          <a:xfrm flipV="1">
            <a:off x="11224114" y="5846789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07BB71-6973-7886-7C84-24DB82BD52B7}"/>
              </a:ext>
            </a:extLst>
          </p:cNvPr>
          <p:cNvCxnSpPr/>
          <p:nvPr/>
        </p:nvCxnSpPr>
        <p:spPr>
          <a:xfrm flipV="1">
            <a:off x="10938363" y="5846789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77B442-55A9-A6D3-73D3-1D89CE0AC2B5}"/>
              </a:ext>
            </a:extLst>
          </p:cNvPr>
          <p:cNvCxnSpPr/>
          <p:nvPr/>
        </p:nvCxnSpPr>
        <p:spPr>
          <a:xfrm flipV="1">
            <a:off x="10638328" y="5846789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CA9CE7-D2B8-B855-DFEE-9ED7E6816AAD}"/>
              </a:ext>
            </a:extLst>
          </p:cNvPr>
          <p:cNvCxnSpPr/>
          <p:nvPr/>
        </p:nvCxnSpPr>
        <p:spPr>
          <a:xfrm flipV="1">
            <a:off x="9838224" y="5862265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D2CA50-8B65-69FE-8B0E-BD4FFBCE7671}"/>
              </a:ext>
            </a:extLst>
          </p:cNvPr>
          <p:cNvCxnSpPr/>
          <p:nvPr/>
        </p:nvCxnSpPr>
        <p:spPr>
          <a:xfrm flipV="1">
            <a:off x="9552474" y="5846789"/>
            <a:ext cx="0" cy="292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587E9D-9172-75D7-DB0E-522D8C16CEEC}"/>
              </a:ext>
            </a:extLst>
          </p:cNvPr>
          <p:cNvCxnSpPr>
            <a:cxnSpLocks/>
          </p:cNvCxnSpPr>
          <p:nvPr/>
        </p:nvCxnSpPr>
        <p:spPr>
          <a:xfrm flipH="1">
            <a:off x="11224114" y="3894167"/>
            <a:ext cx="204787" cy="4952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5EE364-E264-1AFE-BBAF-847822A8FB43}"/>
              </a:ext>
            </a:extLst>
          </p:cNvPr>
          <p:cNvCxnSpPr>
            <a:cxnSpLocks/>
          </p:cNvCxnSpPr>
          <p:nvPr/>
        </p:nvCxnSpPr>
        <p:spPr>
          <a:xfrm>
            <a:off x="9342926" y="3919170"/>
            <a:ext cx="209548" cy="47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D1C948-0032-1FF1-3F0D-A563DD2ABCD0}"/>
              </a:ext>
            </a:extLst>
          </p:cNvPr>
          <p:cNvCxnSpPr>
            <a:cxnSpLocks/>
          </p:cNvCxnSpPr>
          <p:nvPr/>
        </p:nvCxnSpPr>
        <p:spPr>
          <a:xfrm>
            <a:off x="11124101" y="3894165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C21BAB-D5CD-4F78-8576-4446628DDBC8}"/>
              </a:ext>
            </a:extLst>
          </p:cNvPr>
          <p:cNvCxnSpPr>
            <a:cxnSpLocks/>
          </p:cNvCxnSpPr>
          <p:nvPr/>
        </p:nvCxnSpPr>
        <p:spPr>
          <a:xfrm>
            <a:off x="10805014" y="3906667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507B60-449F-ADF8-03FD-3D8D664AFA32}"/>
              </a:ext>
            </a:extLst>
          </p:cNvPr>
          <p:cNvCxnSpPr>
            <a:cxnSpLocks/>
          </p:cNvCxnSpPr>
          <p:nvPr/>
        </p:nvCxnSpPr>
        <p:spPr>
          <a:xfrm>
            <a:off x="10519263" y="3894165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C891E6-CC3E-C0B6-963B-A6FDE41C91B9}"/>
              </a:ext>
            </a:extLst>
          </p:cNvPr>
          <p:cNvCxnSpPr>
            <a:cxnSpLocks/>
          </p:cNvCxnSpPr>
          <p:nvPr/>
        </p:nvCxnSpPr>
        <p:spPr>
          <a:xfrm>
            <a:off x="10262089" y="3894165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0DC518-E4CE-BC38-90DF-56C7C0DD037E}"/>
              </a:ext>
            </a:extLst>
          </p:cNvPr>
          <p:cNvCxnSpPr>
            <a:cxnSpLocks/>
          </p:cNvCxnSpPr>
          <p:nvPr/>
        </p:nvCxnSpPr>
        <p:spPr>
          <a:xfrm>
            <a:off x="9947764" y="3894165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978D19E-D9E7-6BD6-49E9-A026DFF7F6C3}"/>
              </a:ext>
            </a:extLst>
          </p:cNvPr>
          <p:cNvCxnSpPr>
            <a:cxnSpLocks/>
          </p:cNvCxnSpPr>
          <p:nvPr/>
        </p:nvCxnSpPr>
        <p:spPr>
          <a:xfrm>
            <a:off x="9662013" y="3894165"/>
            <a:ext cx="0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5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4827</TotalTime>
  <Words>2103</Words>
  <Application>Microsoft Macintosh PowerPoint</Application>
  <PresentationFormat>Widescreen</PresentationFormat>
  <Paragraphs>326</Paragraphs>
  <Slides>30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Times New Roman</vt:lpstr>
      <vt:lpstr>Office Theme</vt:lpstr>
      <vt:lpstr>Range Avoidance for Constant Depth Circuits: (NC^0-Avoid)</vt:lpstr>
      <vt:lpstr>Range Avoidance Problem </vt:lpstr>
      <vt:lpstr>Empty Pigeonhole Principle</vt:lpstr>
      <vt:lpstr>Empty Pigeonhole Principle</vt:lpstr>
      <vt:lpstr>Range Avoidance Problem </vt:lpstr>
      <vt:lpstr>Deterministic Algorithms for Range Avoid Imply Explicit Constructions </vt:lpstr>
      <vt:lpstr>Avoid Framework for Explicit Constructions</vt:lpstr>
      <vt:lpstr>Explicit Construction of Hard Truth Tables</vt:lpstr>
      <vt:lpstr> C-Avoid </vt:lpstr>
      <vt:lpstr>C"-Avoid" </vt:lpstr>
      <vt:lpstr>〖NC〗^0-Avoid Landscape so far</vt:lpstr>
      <vt:lpstr>Our Results</vt:lpstr>
      <vt:lpstr>Our Results</vt:lpstr>
      <vt:lpstr>Rigid Matrices</vt:lpstr>
      <vt:lpstr>Valiant’s Program</vt:lpstr>
      <vt:lpstr>Rigid Matrices </vt:lpstr>
      <vt:lpstr>Encoding Non-Rigid Matrices as Degree-2 Polynomials</vt:lpstr>
      <vt:lpstr>Encoding Non-Rigid Matrices as Degree-2 Polynomials</vt:lpstr>
      <vt:lpstr>Converting degree-2 to 〖NC〗_3^0-Avoid</vt:lpstr>
      <vt:lpstr>Framework for Algorithms for 〖NC〗_k^0-Avoid</vt:lpstr>
      <vt:lpstr>Linear Algebra Framework for 〖NC〗_k^0-Avoid</vt:lpstr>
      <vt:lpstr>Warmup: 〖NC〗_3^0-Avoid with stretch n^2</vt:lpstr>
      <vt:lpstr>Sketch for 〖NC〗_3^0-Avoid with stretch n^2/log⁡n </vt:lpstr>
      <vt:lpstr>Dense Input Lemma</vt:lpstr>
      <vt:lpstr>Affine Reduce (〖NC〗_2^0-Avoid)</vt:lpstr>
      <vt:lpstr>〖NC〗_2^0-Avoid with stretch n+1</vt:lpstr>
      <vt:lpstr>〖NC〗_3^0-Avoid with stretch n^2/log⁡n </vt:lpstr>
      <vt:lpstr>〖NC〗_3^0-Avoid with stretch n^2/log⁡n </vt:lpstr>
      <vt:lpstr>Open Questions</vt:lpstr>
      <vt:lpstr>Thanks !!!!!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Range Avoidance for Constant Depth Circuits: (NC0-Avoid)</dc:title>
  <dc:creator>Microsoft Office User</dc:creator>
  <cp:lastModifiedBy>Microsoft Office User</cp:lastModifiedBy>
  <cp:revision>10</cp:revision>
  <dcterms:created xsi:type="dcterms:W3CDTF">2023-03-05T05:52:25Z</dcterms:created>
  <dcterms:modified xsi:type="dcterms:W3CDTF">2023-03-10T15:41:54Z</dcterms:modified>
</cp:coreProperties>
</file>